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 id="2147483665" r:id="rId2"/>
  </p:sldMasterIdLst>
  <p:notesMasterIdLst>
    <p:notesMasterId r:id="rId41"/>
  </p:notesMasterIdLst>
  <p:sldIdLst>
    <p:sldId id="300" r:id="rId3"/>
    <p:sldId id="278" r:id="rId4"/>
    <p:sldId id="338" r:id="rId5"/>
    <p:sldId id="308" r:id="rId6"/>
    <p:sldId id="326" r:id="rId7"/>
    <p:sldId id="329" r:id="rId8"/>
    <p:sldId id="331" r:id="rId9"/>
    <p:sldId id="327" r:id="rId10"/>
    <p:sldId id="305" r:id="rId11"/>
    <p:sldId id="328" r:id="rId12"/>
    <p:sldId id="307" r:id="rId13"/>
    <p:sldId id="314" r:id="rId14"/>
    <p:sldId id="330" r:id="rId15"/>
    <p:sldId id="318" r:id="rId16"/>
    <p:sldId id="316" r:id="rId17"/>
    <p:sldId id="317" r:id="rId18"/>
    <p:sldId id="319" r:id="rId19"/>
    <p:sldId id="336" r:id="rId20"/>
    <p:sldId id="337" r:id="rId21"/>
    <p:sldId id="277" r:id="rId22"/>
    <p:sldId id="320" r:id="rId23"/>
    <p:sldId id="309" r:id="rId24"/>
    <p:sldId id="321" r:id="rId25"/>
    <p:sldId id="323" r:id="rId26"/>
    <p:sldId id="324" r:id="rId27"/>
    <p:sldId id="322" r:id="rId28"/>
    <p:sldId id="325" r:id="rId29"/>
    <p:sldId id="310" r:id="rId30"/>
    <p:sldId id="332" r:id="rId31"/>
    <p:sldId id="279" r:id="rId32"/>
    <p:sldId id="311" r:id="rId33"/>
    <p:sldId id="334" r:id="rId34"/>
    <p:sldId id="335" r:id="rId35"/>
    <p:sldId id="333" r:id="rId36"/>
    <p:sldId id="312" r:id="rId37"/>
    <p:sldId id="313" r:id="rId38"/>
    <p:sldId id="339" r:id="rId39"/>
    <p:sldId id="281" r:id="rId40"/>
  </p:sldIdLst>
  <p:sldSz cx="12192000" cy="6858000"/>
  <p:notesSz cx="6858000" cy="9144000"/>
  <p:custDataLst>
    <p:tags r:id="rId4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AB91"/>
    <a:srgbClr val="FF9409"/>
    <a:srgbClr val="FB498B"/>
    <a:srgbClr val="36D4D0"/>
    <a:srgbClr val="C036A5"/>
    <a:srgbClr val="417DA2"/>
    <a:srgbClr val="4788B1"/>
    <a:srgbClr val="50818F"/>
    <a:srgbClr val="2A9C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55" autoAdjust="0"/>
    <p:restoredTop sz="75510"/>
  </p:normalViewPr>
  <p:slideViewPr>
    <p:cSldViewPr snapToGrid="0">
      <p:cViewPr varScale="1">
        <p:scale>
          <a:sx n="60" d="100"/>
          <a:sy n="60" d="100"/>
        </p:scale>
        <p:origin x="480" y="21"/>
      </p:cViewPr>
      <p:guideLst/>
    </p:cSldViewPr>
  </p:slideViewPr>
  <p:notesTextViewPr>
    <p:cViewPr>
      <p:scale>
        <a:sx n="1" d="1"/>
        <a:sy n="1" d="1"/>
      </p:scale>
      <p:origin x="0" y="0"/>
    </p:cViewPr>
  </p:notesTextViewPr>
  <p:sorterViewPr>
    <p:cViewPr>
      <p:scale>
        <a:sx n="75" d="100"/>
        <a:sy n="75" d="100"/>
      </p:scale>
      <p:origin x="0" y="-810"/>
    </p:cViewPr>
  </p:sorterViewPr>
  <p:notesViewPr>
    <p:cSldViewPr snapToGrid="0">
      <p:cViewPr varScale="1">
        <p:scale>
          <a:sx n="117" d="100"/>
          <a:sy n="117" d="100"/>
        </p:scale>
        <p:origin x="2992"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字魂59号-创粗黑" panose="00000500000000000000" pitchFamily="2" charset="-122"/>
                <a:ea typeface="字魂59号-创粗黑" panose="00000500000000000000" pitchFamily="2" charset="-122"/>
              </a:defRPr>
            </a:lvl1pPr>
          </a:lstStyle>
          <a:p>
            <a:fld id="{5D13BBE5-0BEA-4494-9BEF-C8C2F48C9E2D}" type="datetimeFigureOut">
              <a:rPr lang="zh-CN" altLang="en-US" smtClean="0"/>
              <a:pPr/>
              <a:t>2023/10/9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字魂59号-创粗黑" panose="00000500000000000000" pitchFamily="2" charset="-122"/>
                <a:ea typeface="字魂59号-创粗黑" panose="00000500000000000000" pitchFamily="2"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字魂59号-创粗黑" panose="00000500000000000000" pitchFamily="2" charset="-122"/>
                <a:ea typeface="字魂59号-创粗黑" panose="00000500000000000000" pitchFamily="2" charset="-122"/>
              </a:defRPr>
            </a:lvl1pPr>
          </a:lstStyle>
          <a:p>
            <a:fld id="{F1CB8912-F0BA-4AD8-8415-DA1F26BCB09F}" type="slidenum">
              <a:rPr lang="zh-CN" altLang="en-US" smtClean="0"/>
              <a:pPr/>
              <a:t>‹#›</a:t>
            </a:fld>
            <a:endParaRPr lang="zh-CN" altLang="en-US" dirty="0"/>
          </a:p>
        </p:txBody>
      </p:sp>
    </p:spTree>
    <p:extLst>
      <p:ext uri="{BB962C8B-B14F-4D97-AF65-F5344CB8AC3E}">
        <p14:creationId xmlns:p14="http://schemas.microsoft.com/office/powerpoint/2010/main" val="24232529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1pPr>
    <a:lvl2pPr marL="4572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2pPr>
    <a:lvl3pPr marL="9144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3pPr>
    <a:lvl4pPr marL="13716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4pPr>
    <a:lvl5pPr marL="1828800" algn="l" defTabSz="914400" rtl="0" eaLnBrk="1" latinLnBrk="0" hangingPunct="1">
      <a:defRPr sz="1200" kern="1200">
        <a:solidFill>
          <a:schemeClr val="tx1"/>
        </a:solidFill>
        <a:latin typeface="字魂59号-创粗黑" panose="00000500000000000000" pitchFamily="2" charset="-122"/>
        <a:ea typeface="字魂59号-创粗黑" panose="00000500000000000000"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extLst>
      <p:ext uri="{BB962C8B-B14F-4D97-AF65-F5344CB8AC3E}">
        <p14:creationId xmlns:p14="http://schemas.microsoft.com/office/powerpoint/2010/main" val="15781491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684412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b="0" i="0" u="none" strike="noStrike" dirty="0" err="1">
                <a:solidFill>
                  <a:srgbClr val="000000"/>
                </a:solidFill>
                <a:effectLst/>
              </a:rPr>
              <a:t>dblp</a:t>
            </a:r>
            <a:r>
              <a:rPr lang="en" altLang="zh-CN" b="0" i="0" u="none" strike="noStrike" dirty="0">
                <a:solidFill>
                  <a:srgbClr val="000000"/>
                </a:solidFill>
                <a:effectLst/>
              </a:rPr>
              <a:t> </a:t>
            </a:r>
            <a:r>
              <a:rPr lang="zh-CN" altLang="en-US" b="0" i="0" u="none" strike="noStrike" dirty="0">
                <a:solidFill>
                  <a:srgbClr val="000000"/>
                </a:solidFill>
                <a:effectLst/>
              </a:rPr>
              <a:t>本身针对为计算机领域文献的统计网站，为每篇文章提供索引和记录。与此同时也会从文章作者的角度进行统计，为每个作者生成其科研工作发表记录。因此在 </a:t>
            </a:r>
            <a:r>
              <a:rPr lang="en" altLang="zh-CN" b="0" i="0" u="none" strike="noStrike" dirty="0" err="1">
                <a:solidFill>
                  <a:srgbClr val="000000"/>
                </a:solidFill>
                <a:effectLst/>
              </a:rPr>
              <a:t>OpenReivew</a:t>
            </a:r>
            <a:r>
              <a:rPr lang="en" altLang="zh-CN" b="0" i="0" u="none" strike="noStrike" dirty="0">
                <a:solidFill>
                  <a:srgbClr val="000000"/>
                </a:solidFill>
                <a:effectLst/>
              </a:rPr>
              <a:t> </a:t>
            </a:r>
            <a:r>
              <a:rPr lang="zh-CN" altLang="en-US" b="0" i="0" u="none" strike="noStrike" dirty="0">
                <a:solidFill>
                  <a:srgbClr val="000000"/>
                </a:solidFill>
                <a:effectLst/>
              </a:rPr>
              <a:t>注册时要求提供自己对应的 </a:t>
            </a:r>
            <a:r>
              <a:rPr lang="en" altLang="zh-CN" b="0" i="0" u="none" strike="noStrike" dirty="0" err="1">
                <a:solidFill>
                  <a:srgbClr val="000000"/>
                </a:solidFill>
                <a:effectLst/>
              </a:rPr>
              <a:t>dblp</a:t>
            </a:r>
            <a:r>
              <a:rPr lang="en" altLang="zh-CN" b="0" i="0" u="none" strike="noStrike" dirty="0">
                <a:solidFill>
                  <a:srgbClr val="000000"/>
                </a:solidFill>
                <a:effectLst/>
              </a:rPr>
              <a:t> </a:t>
            </a:r>
            <a:r>
              <a:rPr lang="zh-CN" altLang="en-US" b="0" i="0" u="none" strike="noStrike" dirty="0">
                <a:solidFill>
                  <a:srgbClr val="000000"/>
                </a:solidFill>
                <a:effectLst/>
              </a:rPr>
              <a:t>链接，用于检索你已发表的文章，进而在审稿时为你提供最匹配的文章。</a:t>
            </a:r>
          </a:p>
          <a:p>
            <a:pPr algn="l"/>
            <a:br>
              <a:rPr lang="zh-CN" altLang="en-US" b="0" i="0" u="none" strike="noStrike" dirty="0">
                <a:solidFill>
                  <a:srgbClr val="000000"/>
                </a:solidFill>
                <a:effectLst/>
              </a:rPr>
            </a:b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2679945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775028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extLst>
      <p:ext uri="{BB962C8B-B14F-4D97-AF65-F5344CB8AC3E}">
        <p14:creationId xmlns:p14="http://schemas.microsoft.com/office/powerpoint/2010/main" val="3709560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extLst>
      <p:ext uri="{BB962C8B-B14F-4D97-AF65-F5344CB8AC3E}">
        <p14:creationId xmlns:p14="http://schemas.microsoft.com/office/powerpoint/2010/main" val="41402180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18179055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比如我想搜索文章</a:t>
            </a:r>
            <a:r>
              <a:rPr lang="en-US" altLang="zh-CN" sz="1200" b="1" kern="1200" dirty="0">
                <a:solidFill>
                  <a:schemeClr val="tx1"/>
                </a:solidFill>
                <a:effectLst/>
                <a:latin typeface="字魂59号-创粗黑" panose="00000500000000000000" pitchFamily="2" charset="-122"/>
                <a:ea typeface="字魂59号-创粗黑" panose="00000500000000000000" pitchFamily="2" charset="-122"/>
                <a:cs typeface="+mn-cs"/>
              </a:rPr>
              <a:t>Time Interval Aware Self-Attention for Sequential Recommendation</a:t>
            </a:r>
            <a:r>
              <a:rPr lang="zh-CN" altLang="en-US" sz="1200" b="1" kern="1200" dirty="0">
                <a:solidFill>
                  <a:schemeClr val="tx1"/>
                </a:solidFill>
                <a:effectLst/>
                <a:latin typeface="字魂59号-创粗黑" panose="00000500000000000000" pitchFamily="2" charset="-122"/>
                <a:ea typeface="字魂59号-创粗黑" panose="00000500000000000000" pitchFamily="2" charset="-122"/>
                <a:cs typeface="+mn-cs"/>
              </a:rPr>
              <a:t>的代码</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extLst>
      <p:ext uri="{BB962C8B-B14F-4D97-AF65-F5344CB8AC3E}">
        <p14:creationId xmlns:p14="http://schemas.microsoft.com/office/powerpoint/2010/main" val="22267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most notable for its transformers library built for natural language processing applications and its platform that allows users to share machine learning models and datasets and showcase their work in a space.</a:t>
            </a:r>
          </a:p>
          <a:p>
            <a:r>
              <a:rPr lang="zh-CN" altLang="en-US" dirty="0"/>
              <a:t>这是一个关于</a:t>
            </a:r>
            <a:r>
              <a:rPr lang="en-US" altLang="zh-CN" dirty="0"/>
              <a:t>transformer</a:t>
            </a:r>
            <a:r>
              <a:rPr lang="zh-CN" altLang="en-US" dirty="0"/>
              <a:t>应用的项目库</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352690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extLst>
      <p:ext uri="{BB962C8B-B14F-4D97-AF65-F5344CB8AC3E}">
        <p14:creationId xmlns:p14="http://schemas.microsoft.com/office/powerpoint/2010/main" val="25077048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 is most notable for its transformers library built for natural language processing applications and its platform that allows users to share machine learning models and datasets and showcase their work in a space.</a:t>
            </a:r>
          </a:p>
          <a:p>
            <a:r>
              <a:rPr lang="zh-CN" altLang="en-US" dirty="0"/>
              <a:t>这是一个关于</a:t>
            </a:r>
            <a:r>
              <a:rPr lang="en-US" altLang="zh-CN" dirty="0"/>
              <a:t>transformer</a:t>
            </a:r>
            <a:r>
              <a:rPr lang="zh-CN" altLang="en-US" dirty="0"/>
              <a:t>应用的项目库</a:t>
            </a:r>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1134109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extLst>
      <p:ext uri="{BB962C8B-B14F-4D97-AF65-F5344CB8AC3E}">
        <p14:creationId xmlns:p14="http://schemas.microsoft.com/office/powerpoint/2010/main" val="3485654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20</a:t>
            </a:fld>
            <a:endParaRPr lang="zh-CN" altLang="en-US"/>
          </a:p>
        </p:txBody>
      </p:sp>
    </p:spTree>
    <p:extLst>
      <p:ext uri="{BB962C8B-B14F-4D97-AF65-F5344CB8AC3E}">
        <p14:creationId xmlns:p14="http://schemas.microsoft.com/office/powerpoint/2010/main" val="36092280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466329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22</a:t>
            </a:fld>
            <a:endParaRPr lang="zh-CN" altLang="en-US"/>
          </a:p>
        </p:txBody>
      </p:sp>
    </p:spTree>
    <p:extLst>
      <p:ext uri="{BB962C8B-B14F-4D97-AF65-F5344CB8AC3E}">
        <p14:creationId xmlns:p14="http://schemas.microsoft.com/office/powerpoint/2010/main" val="285977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221323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604007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3789039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26</a:t>
            </a:fld>
            <a:endParaRPr lang="zh-CN" altLang="en-US"/>
          </a:p>
        </p:txBody>
      </p:sp>
    </p:spTree>
    <p:extLst>
      <p:ext uri="{BB962C8B-B14F-4D97-AF65-F5344CB8AC3E}">
        <p14:creationId xmlns:p14="http://schemas.microsoft.com/office/powerpoint/2010/main" val="28078241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4114774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3945733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410029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3102570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31028497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31</a:t>
            </a:fld>
            <a:endParaRPr lang="zh-CN" altLang="en-US"/>
          </a:p>
        </p:txBody>
      </p:sp>
    </p:spTree>
    <p:extLst>
      <p:ext uri="{BB962C8B-B14F-4D97-AF65-F5344CB8AC3E}">
        <p14:creationId xmlns:p14="http://schemas.microsoft.com/office/powerpoint/2010/main" val="2000032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8295726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33</a:t>
            </a:fld>
            <a:endParaRPr lang="zh-CN" altLang="en-US"/>
          </a:p>
        </p:txBody>
      </p:sp>
    </p:spTree>
    <p:extLst>
      <p:ext uri="{BB962C8B-B14F-4D97-AF65-F5344CB8AC3E}">
        <p14:creationId xmlns:p14="http://schemas.microsoft.com/office/powerpoint/2010/main" val="16082784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34</a:t>
            </a:fld>
            <a:endParaRPr lang="zh-CN" altLang="en-US"/>
          </a:p>
        </p:txBody>
      </p:sp>
    </p:spTree>
    <p:extLst>
      <p:ext uri="{BB962C8B-B14F-4D97-AF65-F5344CB8AC3E}">
        <p14:creationId xmlns:p14="http://schemas.microsoft.com/office/powerpoint/2010/main" val="1599527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35</a:t>
            </a:fld>
            <a:endParaRPr lang="zh-CN" altLang="en-US"/>
          </a:p>
        </p:txBody>
      </p:sp>
    </p:spTree>
    <p:extLst>
      <p:ext uri="{BB962C8B-B14F-4D97-AF65-F5344CB8AC3E}">
        <p14:creationId xmlns:p14="http://schemas.microsoft.com/office/powerpoint/2010/main" val="31133753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36</a:t>
            </a:fld>
            <a:endParaRPr lang="zh-CN" altLang="en-US"/>
          </a:p>
        </p:txBody>
      </p:sp>
    </p:spTree>
    <p:extLst>
      <p:ext uri="{BB962C8B-B14F-4D97-AF65-F5344CB8AC3E}">
        <p14:creationId xmlns:p14="http://schemas.microsoft.com/office/powerpoint/2010/main" val="35651130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37</a:t>
            </a:fld>
            <a:endParaRPr lang="zh-CN" altLang="en-US"/>
          </a:p>
        </p:txBody>
      </p:sp>
    </p:spTree>
    <p:extLst>
      <p:ext uri="{BB962C8B-B14F-4D97-AF65-F5344CB8AC3E}">
        <p14:creationId xmlns:p14="http://schemas.microsoft.com/office/powerpoint/2010/main" val="18843706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38</a:t>
            </a:fld>
            <a:endParaRPr lang="zh-CN" altLang="en-US"/>
          </a:p>
        </p:txBody>
      </p:sp>
    </p:spTree>
    <p:extLst>
      <p:ext uri="{BB962C8B-B14F-4D97-AF65-F5344CB8AC3E}">
        <p14:creationId xmlns:p14="http://schemas.microsoft.com/office/powerpoint/2010/main" val="22349693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extLst>
      <p:ext uri="{BB962C8B-B14F-4D97-AF65-F5344CB8AC3E}">
        <p14:creationId xmlns:p14="http://schemas.microsoft.com/office/powerpoint/2010/main" val="2776724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extLst>
      <p:ext uri="{BB962C8B-B14F-4D97-AF65-F5344CB8AC3E}">
        <p14:creationId xmlns:p14="http://schemas.microsoft.com/office/powerpoint/2010/main" val="2173087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3065289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extLst>
      <p:ext uri="{BB962C8B-B14F-4D97-AF65-F5344CB8AC3E}">
        <p14:creationId xmlns:p14="http://schemas.microsoft.com/office/powerpoint/2010/main" val="3552271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extLst>
      <p:ext uri="{BB962C8B-B14F-4D97-AF65-F5344CB8AC3E}">
        <p14:creationId xmlns:p14="http://schemas.microsoft.com/office/powerpoint/2010/main" val="3674481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extLst>
      <p:ext uri="{BB962C8B-B14F-4D97-AF65-F5344CB8AC3E}">
        <p14:creationId xmlns:p14="http://schemas.microsoft.com/office/powerpoint/2010/main" val="109806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955926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36C8D1-2EE8-4542-CFA7-4DA0DA73C2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4090974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9C13C-85F7-3B0F-4FD8-301844FE45B0}"/>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4" name="TextBox 3">
            <a:extLst>
              <a:ext uri="{FF2B5EF4-FFF2-40B4-BE49-F238E27FC236}">
                <a16:creationId xmlns:a16="http://schemas.microsoft.com/office/drawing/2014/main" id="{9123DAEC-09B5-5307-88BD-4603C1D45684}"/>
              </a:ext>
            </a:extLst>
          </p:cNvPr>
          <p:cNvSpPr txBox="1"/>
          <p:nvPr userDrawn="1"/>
        </p:nvSpPr>
        <p:spPr>
          <a:xfrm>
            <a:off x="447205" y="6492875"/>
            <a:ext cx="1800200" cy="118430"/>
          </a:xfrm>
          <a:prstGeom prst="rect">
            <a:avLst/>
          </a:prstGeom>
          <a:noFill/>
        </p:spPr>
        <p:txBody>
          <a:bodyPr wrap="square" rtlCol="0">
            <a:spAutoFit/>
          </a:bodyPr>
          <a:lstStyle/>
          <a:p>
            <a:pPr defTabSz="914400">
              <a:lnSpc>
                <a:spcPct val="200000"/>
              </a:lnSpc>
            </a:pPr>
            <a:r>
              <a:rPr lang="en-US" altLang="zh-CN" sz="100" dirty="0">
                <a:solidFill>
                  <a:prstClr val="black"/>
                </a:solidFill>
                <a:latin typeface="微软雅黑" panose="020B0503020204020204" pitchFamily="34" charset="-122"/>
                <a:hlinkClick r:id="rId2"/>
              </a:rPr>
              <a:t>PPT</a:t>
            </a:r>
            <a:r>
              <a:rPr lang="zh-CN" altLang="en-US" sz="100" dirty="0">
                <a:solidFill>
                  <a:prstClr val="black"/>
                </a:solidFill>
                <a:latin typeface="微软雅黑" panose="020B0503020204020204" pitchFamily="34" charset="-122"/>
                <a:hlinkClick r:id="rId2"/>
              </a:rPr>
              <a:t>模板</a:t>
            </a:r>
            <a:r>
              <a:rPr lang="zh-CN" altLang="en-US" sz="100" dirty="0">
                <a:solidFill>
                  <a:prstClr val="black"/>
                </a:solidFill>
                <a:latin typeface="微软雅黑" panose="020B0503020204020204" pitchFamily="34" charset="-122"/>
              </a:rPr>
              <a:t> </a:t>
            </a:r>
            <a:r>
              <a:rPr lang="en-US" altLang="zh-CN" sz="100" dirty="0">
                <a:solidFill>
                  <a:prstClr val="black"/>
                </a:solidFill>
                <a:latin typeface="微软雅黑" panose="020B0503020204020204" pitchFamily="34" charset="-122"/>
              </a:rPr>
              <a:t>http://www.1ppt.com/moban/</a:t>
            </a:r>
            <a:r>
              <a:rPr lang="zh-CN" altLang="en-US" sz="100" dirty="0">
                <a:solidFill>
                  <a:prstClr val="black"/>
                </a:solidFill>
                <a:latin typeface="微软雅黑" panose="020B0503020204020204" pitchFamily="34" charset="-122"/>
              </a:rPr>
              <a:t> </a:t>
            </a:r>
            <a:endParaRPr lang="en-US" altLang="zh-CN" sz="100" dirty="0">
              <a:solidFill>
                <a:prstClr val="black"/>
              </a:solidFill>
              <a:latin typeface="微软雅黑" panose="020B0503020204020204" pitchFamily="34" charset="-122"/>
            </a:endParaRPr>
          </a:p>
        </p:txBody>
      </p:sp>
    </p:spTree>
    <p:extLst>
      <p:ext uri="{BB962C8B-B14F-4D97-AF65-F5344CB8AC3E}">
        <p14:creationId xmlns:p14="http://schemas.microsoft.com/office/powerpoint/2010/main" val="1470514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58E39-4CE2-B760-E764-7D972CF4628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4345084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FA258C-A9F2-D02D-95E8-A3A2B3D5897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26322239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2023/10/9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3472502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t>2023/10/9</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t>‹#›</a:t>
            </a:fld>
            <a:endParaRPr lang="zh-CN" altLang="en-US"/>
          </a:p>
        </p:txBody>
      </p:sp>
    </p:spTree>
    <p:extLst>
      <p:ext uri="{BB962C8B-B14F-4D97-AF65-F5344CB8AC3E}">
        <p14:creationId xmlns:p14="http://schemas.microsoft.com/office/powerpoint/2010/main" val="16894826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896264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29604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778609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DB5759-5531-97D0-97A7-53BCC04B318C}"/>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3697713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3615-8BEB-3702-E03C-20A43353028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27986691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A1E321-11C9-7027-C070-1BCBC07849F6}"/>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64647777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C308-C3B6-2E64-EE56-E1DD1AD1A61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729074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8023C3-9141-AB92-0F11-3ADDCA12B54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42829924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36BDF2-C450-CDBB-14D4-64392844D91F}"/>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5937222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3706380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485296"/>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mc:AlternateContent xmlns:mc="http://schemas.openxmlformats.org/markup-compatibility/2006" xmlns:p14="http://schemas.microsoft.com/office/powerpoint/2010/main">
    <mc:Choice Requires="p14">
      <p:transition p14:dur="0" advTm="0"/>
    </mc:Choice>
    <mc:Fallback xmlns="">
      <p:transition advTm="0"/>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47094" y="109436"/>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2648768" y="2073687"/>
            <a:ext cx="6885516"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chemeClr val="tx1">
                    <a:lumMod val="75000"/>
                    <a:lumOff val="25000"/>
                  </a:schemeClr>
                </a:solidFill>
                <a:cs typeface="+mn-ea"/>
                <a:sym typeface="+mn-lt"/>
              </a:rPr>
              <a:t>学术工具分享</a:t>
            </a:r>
            <a:endParaRPr lang="zh-CN" altLang="en-US" sz="6000" b="1" dirty="0">
              <a:solidFill>
                <a:srgbClr val="37AB91"/>
              </a:solidFill>
              <a:cs typeface="+mn-ea"/>
              <a:sym typeface="+mn-lt"/>
            </a:endParaRPr>
          </a:p>
        </p:txBody>
      </p:sp>
      <p:grpSp>
        <p:nvGrpSpPr>
          <p:cNvPr id="72" name="组合 71"/>
          <p:cNvGrpSpPr/>
          <p:nvPr/>
        </p:nvGrpSpPr>
        <p:grpSpPr>
          <a:xfrm>
            <a:off x="5300950" y="4481537"/>
            <a:ext cx="1581152" cy="384761"/>
            <a:chOff x="5305424" y="5593636"/>
            <a:chExt cx="1581152" cy="384761"/>
          </a:xfrm>
        </p:grpSpPr>
        <p:sp>
          <p:nvSpPr>
            <p:cNvPr id="73" name="圆角矩形 72"/>
            <p:cNvSpPr/>
            <p:nvPr/>
          </p:nvSpPr>
          <p:spPr>
            <a:xfrm>
              <a:off x="5305424" y="5593636"/>
              <a:ext cx="1581152" cy="38476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文本框 73"/>
            <p:cNvSpPr txBox="1"/>
            <p:nvPr/>
          </p:nvSpPr>
          <p:spPr>
            <a:xfrm>
              <a:off x="5305424" y="5639848"/>
              <a:ext cx="1581152" cy="307777"/>
            </a:xfrm>
            <a:prstGeom prst="rect">
              <a:avLst/>
            </a:prstGeom>
            <a:noFill/>
          </p:spPr>
          <p:txBody>
            <a:bodyPr wrap="square" rtlCol="0">
              <a:spAutoFit/>
              <a:scene3d>
                <a:camera prst="orthographicFront"/>
                <a:lightRig rig="threePt" dir="t"/>
              </a:scene3d>
              <a:sp3d contourW="12700"/>
            </a:bodyPr>
            <a:lstStyle/>
            <a:p>
              <a:pPr algn="ctr"/>
              <a:r>
                <a:rPr lang="zh-CN" altLang="en-US" sz="1400" dirty="0">
                  <a:solidFill>
                    <a:schemeClr val="bg1"/>
                  </a:solidFill>
                  <a:cs typeface="+mn-ea"/>
                  <a:sym typeface="+mn-lt"/>
                </a:rPr>
                <a:t>林健</a:t>
              </a:r>
            </a:p>
          </p:txBody>
        </p:sp>
      </p:grpSp>
    </p:spTree>
    <p:extLst>
      <p:ext uri="{BB962C8B-B14F-4D97-AF65-F5344CB8AC3E}">
        <p14:creationId xmlns:p14="http://schemas.microsoft.com/office/powerpoint/2010/main" val="235726365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643579" cy="788563"/>
            <a:chOff x="-158751" y="255365"/>
            <a:chExt cx="6643579"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42460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论文订阅</a:t>
              </a:r>
            </a:p>
          </p:txBody>
        </p:sp>
      </p:grpSp>
      <p:pic>
        <p:nvPicPr>
          <p:cNvPr id="2" name="图片 1">
            <a:extLst>
              <a:ext uri="{FF2B5EF4-FFF2-40B4-BE49-F238E27FC236}">
                <a16:creationId xmlns:a16="http://schemas.microsoft.com/office/drawing/2014/main" id="{81375342-1EE5-4E42-B8F7-05C425DF6868}"/>
              </a:ext>
            </a:extLst>
          </p:cNvPr>
          <p:cNvPicPr>
            <a:picLocks noChangeAspect="1"/>
          </p:cNvPicPr>
          <p:nvPr/>
        </p:nvPicPr>
        <p:blipFill>
          <a:blip r:embed="rId3"/>
          <a:stretch>
            <a:fillRect/>
          </a:stretch>
        </p:blipFill>
        <p:spPr>
          <a:xfrm>
            <a:off x="778055" y="1453954"/>
            <a:ext cx="9703511" cy="4861332"/>
          </a:xfrm>
          <a:prstGeom prst="rect">
            <a:avLst/>
          </a:prstGeom>
        </p:spPr>
      </p:pic>
    </p:spTree>
    <p:extLst>
      <p:ext uri="{BB962C8B-B14F-4D97-AF65-F5344CB8AC3E}">
        <p14:creationId xmlns:p14="http://schemas.microsoft.com/office/powerpoint/2010/main" val="46697231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p>
          </p:txBody>
        </p:sp>
      </p:grpSp>
      <p:pic>
        <p:nvPicPr>
          <p:cNvPr id="4" name="图片 3">
            <a:extLst>
              <a:ext uri="{FF2B5EF4-FFF2-40B4-BE49-F238E27FC236}">
                <a16:creationId xmlns:a16="http://schemas.microsoft.com/office/drawing/2014/main" id="{913A4E41-B799-F742-D25F-386E76EF63BF}"/>
              </a:ext>
            </a:extLst>
          </p:cNvPr>
          <p:cNvPicPr>
            <a:picLocks noChangeAspect="1"/>
          </p:cNvPicPr>
          <p:nvPr/>
        </p:nvPicPr>
        <p:blipFill>
          <a:blip r:embed="rId3"/>
          <a:stretch>
            <a:fillRect/>
          </a:stretch>
        </p:blipFill>
        <p:spPr>
          <a:xfrm>
            <a:off x="1606388" y="1364953"/>
            <a:ext cx="8548542" cy="5280390"/>
          </a:xfrm>
          <a:prstGeom prst="rect">
            <a:avLst/>
          </a:prstGeom>
          <a:ln>
            <a:solidFill>
              <a:schemeClr val="tx1"/>
            </a:solidFill>
          </a:ln>
        </p:spPr>
      </p:pic>
      <p:sp>
        <p:nvSpPr>
          <p:cNvPr id="2" name="矩形 1">
            <a:extLst>
              <a:ext uri="{FF2B5EF4-FFF2-40B4-BE49-F238E27FC236}">
                <a16:creationId xmlns:a16="http://schemas.microsoft.com/office/drawing/2014/main" id="{609880FC-C72B-4AA6-8997-086B97C64252}"/>
              </a:ext>
            </a:extLst>
          </p:cNvPr>
          <p:cNvSpPr/>
          <p:nvPr/>
        </p:nvSpPr>
        <p:spPr>
          <a:xfrm>
            <a:off x="8460661" y="803366"/>
            <a:ext cx="1661673"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https://dblp.org/</a:t>
            </a:r>
          </a:p>
        </p:txBody>
      </p:sp>
    </p:spTree>
    <p:extLst>
      <p:ext uri="{BB962C8B-B14F-4D97-AF65-F5344CB8AC3E}">
        <p14:creationId xmlns:p14="http://schemas.microsoft.com/office/powerpoint/2010/main" val="12111183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p>
          </p:txBody>
        </p:sp>
      </p:grpSp>
      <p:pic>
        <p:nvPicPr>
          <p:cNvPr id="2" name="图片 1">
            <a:extLst>
              <a:ext uri="{FF2B5EF4-FFF2-40B4-BE49-F238E27FC236}">
                <a16:creationId xmlns:a16="http://schemas.microsoft.com/office/drawing/2014/main" id="{85BEE2C4-CF17-8038-4A81-CECBEF425A26}"/>
              </a:ext>
            </a:extLst>
          </p:cNvPr>
          <p:cNvPicPr>
            <a:picLocks noChangeAspect="1"/>
          </p:cNvPicPr>
          <p:nvPr/>
        </p:nvPicPr>
        <p:blipFill>
          <a:blip r:embed="rId3"/>
          <a:stretch>
            <a:fillRect/>
          </a:stretch>
        </p:blipFill>
        <p:spPr>
          <a:xfrm>
            <a:off x="1501887" y="1409775"/>
            <a:ext cx="8766708" cy="5110349"/>
          </a:xfrm>
          <a:prstGeom prst="rect">
            <a:avLst/>
          </a:prstGeom>
        </p:spPr>
      </p:pic>
      <p:sp>
        <p:nvSpPr>
          <p:cNvPr id="3" name="矩形 2">
            <a:extLst>
              <a:ext uri="{FF2B5EF4-FFF2-40B4-BE49-F238E27FC236}">
                <a16:creationId xmlns:a16="http://schemas.microsoft.com/office/drawing/2014/main" id="{5D79459B-7F20-4A09-BEE8-F155C9F3419E}"/>
              </a:ext>
            </a:extLst>
          </p:cNvPr>
          <p:cNvSpPr/>
          <p:nvPr/>
        </p:nvSpPr>
        <p:spPr>
          <a:xfrm>
            <a:off x="7981278" y="859262"/>
            <a:ext cx="1819729"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https://sci-hub.ru/</a:t>
            </a:r>
          </a:p>
        </p:txBody>
      </p:sp>
    </p:spTree>
    <p:extLst>
      <p:ext uri="{BB962C8B-B14F-4D97-AF65-F5344CB8AC3E}">
        <p14:creationId xmlns:p14="http://schemas.microsoft.com/office/powerpoint/2010/main" val="31469256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p>
          </p:txBody>
        </p:sp>
      </p:grpSp>
      <p:sp>
        <p:nvSpPr>
          <p:cNvPr id="3" name="矩形 2">
            <a:extLst>
              <a:ext uri="{FF2B5EF4-FFF2-40B4-BE49-F238E27FC236}">
                <a16:creationId xmlns:a16="http://schemas.microsoft.com/office/drawing/2014/main" id="{5D79459B-7F20-4A09-BEE8-F155C9F3419E}"/>
              </a:ext>
            </a:extLst>
          </p:cNvPr>
          <p:cNvSpPr/>
          <p:nvPr/>
        </p:nvSpPr>
        <p:spPr>
          <a:xfrm>
            <a:off x="7981278" y="859262"/>
            <a:ext cx="335728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https://www.scidown.cn/</a:t>
            </a:r>
            <a:endParaRPr lang="zh-CN" altLang="en-US"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DB10C8AA-C88C-4356-ADE5-CF0329760F29}"/>
              </a:ext>
            </a:extLst>
          </p:cNvPr>
          <p:cNvPicPr>
            <a:picLocks noChangeAspect="1"/>
          </p:cNvPicPr>
          <p:nvPr/>
        </p:nvPicPr>
        <p:blipFill>
          <a:blip r:embed="rId3"/>
          <a:stretch>
            <a:fillRect/>
          </a:stretch>
        </p:blipFill>
        <p:spPr>
          <a:xfrm>
            <a:off x="1432615" y="1566568"/>
            <a:ext cx="9289774" cy="4654056"/>
          </a:xfrm>
          <a:prstGeom prst="rect">
            <a:avLst/>
          </a:prstGeom>
        </p:spPr>
      </p:pic>
    </p:spTree>
    <p:extLst>
      <p:ext uri="{BB962C8B-B14F-4D97-AF65-F5344CB8AC3E}">
        <p14:creationId xmlns:p14="http://schemas.microsoft.com/office/powerpoint/2010/main" val="164431271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643579" cy="788563"/>
            <a:chOff x="-158751" y="255365"/>
            <a:chExt cx="6643579"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42460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论文推荐</a:t>
              </a:r>
            </a:p>
          </p:txBody>
        </p:sp>
      </p:grpSp>
      <p:pic>
        <p:nvPicPr>
          <p:cNvPr id="3" name="图片 2">
            <a:extLst>
              <a:ext uri="{FF2B5EF4-FFF2-40B4-BE49-F238E27FC236}">
                <a16:creationId xmlns:a16="http://schemas.microsoft.com/office/drawing/2014/main" id="{38B5DC13-AA87-4AEB-8424-463CE22CB8CD}"/>
              </a:ext>
            </a:extLst>
          </p:cNvPr>
          <p:cNvPicPr>
            <a:picLocks noChangeAspect="1"/>
          </p:cNvPicPr>
          <p:nvPr/>
        </p:nvPicPr>
        <p:blipFill>
          <a:blip r:embed="rId3"/>
          <a:stretch>
            <a:fillRect/>
          </a:stretch>
        </p:blipFill>
        <p:spPr>
          <a:xfrm>
            <a:off x="1022291" y="1355825"/>
            <a:ext cx="10250487" cy="5095130"/>
          </a:xfrm>
          <a:prstGeom prst="rect">
            <a:avLst/>
          </a:prstGeom>
        </p:spPr>
      </p:pic>
      <p:sp>
        <p:nvSpPr>
          <p:cNvPr id="4" name="矩形 3">
            <a:extLst>
              <a:ext uri="{FF2B5EF4-FFF2-40B4-BE49-F238E27FC236}">
                <a16:creationId xmlns:a16="http://schemas.microsoft.com/office/drawing/2014/main" id="{46409918-799A-49C5-9C4B-997E7C10FA41}"/>
              </a:ext>
            </a:extLst>
          </p:cNvPr>
          <p:cNvSpPr/>
          <p:nvPr/>
        </p:nvSpPr>
        <p:spPr>
          <a:xfrm>
            <a:off x="8619453" y="704152"/>
            <a:ext cx="2403222"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https://chat.openai.com/</a:t>
            </a:r>
          </a:p>
        </p:txBody>
      </p:sp>
    </p:spTree>
    <p:extLst>
      <p:ext uri="{BB962C8B-B14F-4D97-AF65-F5344CB8AC3E}">
        <p14:creationId xmlns:p14="http://schemas.microsoft.com/office/powerpoint/2010/main" val="13233631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233210" cy="788563"/>
            <a:chOff x="-158751" y="255365"/>
            <a:chExt cx="6233210"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014240"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a:t>
              </a:r>
              <a:r>
                <a:rPr lang="en-US" altLang="zh-CN" sz="3200" b="1" dirty="0">
                  <a:solidFill>
                    <a:schemeClr val="tx1">
                      <a:lumMod val="75000"/>
                      <a:lumOff val="25000"/>
                    </a:schemeClr>
                  </a:solidFill>
                  <a:cs typeface="+mn-ea"/>
                  <a:sym typeface="+mn-lt"/>
                </a:rPr>
                <a:t>-</a:t>
              </a:r>
              <a:r>
                <a:rPr lang="zh-CN" altLang="en-US" sz="3200" b="1" dirty="0">
                  <a:solidFill>
                    <a:srgbClr val="C00000"/>
                  </a:solidFill>
                  <a:cs typeface="+mn-ea"/>
                  <a:sym typeface="+mn-lt"/>
                </a:rPr>
                <a:t>论文和代码</a:t>
              </a:r>
            </a:p>
          </p:txBody>
        </p:sp>
      </p:grpSp>
      <p:pic>
        <p:nvPicPr>
          <p:cNvPr id="3" name="图片 2">
            <a:extLst>
              <a:ext uri="{FF2B5EF4-FFF2-40B4-BE49-F238E27FC236}">
                <a16:creationId xmlns:a16="http://schemas.microsoft.com/office/drawing/2014/main" id="{D0174B13-D5CA-4746-81D1-C9B8D9901786}"/>
              </a:ext>
            </a:extLst>
          </p:cNvPr>
          <p:cNvPicPr>
            <a:picLocks noChangeAspect="1"/>
          </p:cNvPicPr>
          <p:nvPr/>
        </p:nvPicPr>
        <p:blipFill>
          <a:blip r:embed="rId3"/>
          <a:stretch>
            <a:fillRect/>
          </a:stretch>
        </p:blipFill>
        <p:spPr>
          <a:xfrm>
            <a:off x="842838" y="1224317"/>
            <a:ext cx="10506323" cy="5222297"/>
          </a:xfrm>
          <a:prstGeom prst="rect">
            <a:avLst/>
          </a:prstGeom>
        </p:spPr>
      </p:pic>
      <p:sp>
        <p:nvSpPr>
          <p:cNvPr id="4" name="矩形 3">
            <a:extLst>
              <a:ext uri="{FF2B5EF4-FFF2-40B4-BE49-F238E27FC236}">
                <a16:creationId xmlns:a16="http://schemas.microsoft.com/office/drawing/2014/main" id="{C2126E87-CEFA-4722-BF70-8D58FC0F63FC}"/>
              </a:ext>
            </a:extLst>
          </p:cNvPr>
          <p:cNvSpPr/>
          <p:nvPr/>
        </p:nvSpPr>
        <p:spPr>
          <a:xfrm>
            <a:off x="7813443" y="803366"/>
            <a:ext cx="2794355"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https://paperswithcode.com/</a:t>
            </a:r>
          </a:p>
        </p:txBody>
      </p:sp>
    </p:spTree>
    <p:extLst>
      <p:ext uri="{BB962C8B-B14F-4D97-AF65-F5344CB8AC3E}">
        <p14:creationId xmlns:p14="http://schemas.microsoft.com/office/powerpoint/2010/main" val="987511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82605" y="247413"/>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获取项目</a:t>
              </a:r>
              <a:r>
                <a:rPr lang="zh-CN" altLang="en-US" sz="3200" b="1" dirty="0">
                  <a:cs typeface="+mn-ea"/>
                  <a:sym typeface="+mn-lt"/>
                </a:rPr>
                <a:t>代码</a:t>
              </a:r>
            </a:p>
          </p:txBody>
        </p:sp>
      </p:grpSp>
      <p:sp>
        <p:nvSpPr>
          <p:cNvPr id="4" name="矩形 3">
            <a:extLst>
              <a:ext uri="{FF2B5EF4-FFF2-40B4-BE49-F238E27FC236}">
                <a16:creationId xmlns:a16="http://schemas.microsoft.com/office/drawing/2014/main" id="{C2126E87-CEFA-4722-BF70-8D58FC0F63FC}"/>
              </a:ext>
            </a:extLst>
          </p:cNvPr>
          <p:cNvSpPr/>
          <p:nvPr/>
        </p:nvSpPr>
        <p:spPr>
          <a:xfrm>
            <a:off x="8449547" y="803366"/>
            <a:ext cx="193514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https://github.com/</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EDD20E0-8AB2-4258-BDFD-6D6819ED0918}"/>
              </a:ext>
            </a:extLst>
          </p:cNvPr>
          <p:cNvPicPr>
            <a:picLocks noChangeAspect="1"/>
          </p:cNvPicPr>
          <p:nvPr/>
        </p:nvPicPr>
        <p:blipFill>
          <a:blip r:embed="rId3"/>
          <a:stretch>
            <a:fillRect/>
          </a:stretch>
        </p:blipFill>
        <p:spPr>
          <a:xfrm>
            <a:off x="1142417" y="1414859"/>
            <a:ext cx="9465382" cy="4704884"/>
          </a:xfrm>
          <a:prstGeom prst="rect">
            <a:avLst/>
          </a:prstGeom>
        </p:spPr>
      </p:pic>
    </p:spTree>
    <p:extLst>
      <p:ext uri="{BB962C8B-B14F-4D97-AF65-F5344CB8AC3E}">
        <p14:creationId xmlns:p14="http://schemas.microsoft.com/office/powerpoint/2010/main" val="423841924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获取项目</a:t>
              </a:r>
              <a:r>
                <a:rPr lang="zh-CN" altLang="en-US" sz="3200" b="1" dirty="0">
                  <a:cs typeface="+mn-ea"/>
                  <a:sym typeface="+mn-lt"/>
                </a:rPr>
                <a:t>代码</a:t>
              </a:r>
            </a:p>
          </p:txBody>
        </p:sp>
      </p:grpSp>
      <p:sp>
        <p:nvSpPr>
          <p:cNvPr id="4" name="矩形 3">
            <a:extLst>
              <a:ext uri="{FF2B5EF4-FFF2-40B4-BE49-F238E27FC236}">
                <a16:creationId xmlns:a16="http://schemas.microsoft.com/office/drawing/2014/main" id="{C2126E87-CEFA-4722-BF70-8D58FC0F63FC}"/>
              </a:ext>
            </a:extLst>
          </p:cNvPr>
          <p:cNvSpPr/>
          <p:nvPr/>
        </p:nvSpPr>
        <p:spPr>
          <a:xfrm>
            <a:off x="8449547" y="803366"/>
            <a:ext cx="2307042"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https://huggingface.co/</a:t>
            </a:r>
            <a:endParaRPr lang="zh-CN" altLang="en-US"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3B09AFAA-147D-4F5C-8118-C05041E692C2}"/>
              </a:ext>
            </a:extLst>
          </p:cNvPr>
          <p:cNvPicPr>
            <a:picLocks noChangeAspect="1"/>
          </p:cNvPicPr>
          <p:nvPr/>
        </p:nvPicPr>
        <p:blipFill>
          <a:blip r:embed="rId3"/>
          <a:stretch>
            <a:fillRect/>
          </a:stretch>
        </p:blipFill>
        <p:spPr>
          <a:xfrm>
            <a:off x="915793" y="1353087"/>
            <a:ext cx="10521170" cy="5229676"/>
          </a:xfrm>
          <a:prstGeom prst="rect">
            <a:avLst/>
          </a:prstGeom>
        </p:spPr>
      </p:pic>
    </p:spTree>
    <p:extLst>
      <p:ext uri="{BB962C8B-B14F-4D97-AF65-F5344CB8AC3E}">
        <p14:creationId xmlns:p14="http://schemas.microsoft.com/office/powerpoint/2010/main" val="79718604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6096000" y="2863388"/>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tx1">
                    <a:lumMod val="75000"/>
                    <a:lumOff val="25000"/>
                  </a:schemeClr>
                </a:solidFill>
                <a:cs typeface="+mn-ea"/>
                <a:sym typeface="+mn-lt"/>
              </a:rPr>
              <a:t>文献管理</a:t>
            </a:r>
          </a:p>
        </p:txBody>
      </p:sp>
      <p:sp>
        <p:nvSpPr>
          <p:cNvPr id="10" name="矩形 9">
            <a:extLst>
              <a:ext uri="{FF2B5EF4-FFF2-40B4-BE49-F238E27FC236}">
                <a16:creationId xmlns:a16="http://schemas.microsoft.com/office/drawing/2014/main" id="{D99D09E9-F14C-4637-9CC6-E5704AE50148}"/>
              </a:ext>
            </a:extLst>
          </p:cNvPr>
          <p:cNvSpPr/>
          <p:nvPr/>
        </p:nvSpPr>
        <p:spPr>
          <a:xfrm>
            <a:off x="1515436" y="1578695"/>
            <a:ext cx="3038011" cy="3170099"/>
          </a:xfrm>
          <a:prstGeom prst="rect">
            <a:avLst/>
          </a:prstGeom>
        </p:spPr>
        <p:txBody>
          <a:bodyPr wrap="none">
            <a:spAutoFit/>
          </a:bodyPr>
          <a:lstStyle/>
          <a:p>
            <a:pPr algn="ctr"/>
            <a:r>
              <a:rPr lang="en-US" altLang="zh-CN" sz="20000" b="1" dirty="0">
                <a:ln/>
                <a:solidFill>
                  <a:srgbClr val="37AB91"/>
                </a:solidFill>
              </a:rPr>
              <a:t>02</a:t>
            </a:r>
            <a:endParaRPr lang="zh-CN" altLang="en-US" sz="20000" b="1" dirty="0">
              <a:ln/>
              <a:solidFill>
                <a:srgbClr val="37AB91"/>
              </a:solidFill>
            </a:endParaRPr>
          </a:p>
        </p:txBody>
      </p:sp>
    </p:spTree>
    <p:extLst>
      <p:ext uri="{BB962C8B-B14F-4D97-AF65-F5344CB8AC3E}">
        <p14:creationId xmlns:p14="http://schemas.microsoft.com/office/powerpoint/2010/main" val="45862092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276491" cy="788563"/>
            <a:chOff x="-158751" y="255365"/>
            <a:chExt cx="627649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05752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文献管理工具</a:t>
              </a:r>
              <a:r>
                <a:rPr lang="en-US" altLang="zh-CN" sz="3200" b="1" dirty="0">
                  <a:solidFill>
                    <a:schemeClr val="tx1">
                      <a:lumMod val="75000"/>
                      <a:lumOff val="25000"/>
                    </a:schemeClr>
                  </a:solidFill>
                  <a:cs typeface="+mn-ea"/>
                  <a:sym typeface="+mn-lt"/>
                </a:rPr>
                <a:t>-Zotero</a:t>
              </a:r>
              <a:endParaRPr lang="zh-CN" altLang="en-US" sz="3200" b="1" dirty="0">
                <a:cs typeface="+mn-ea"/>
                <a:sym typeface="+mn-lt"/>
              </a:endParaRPr>
            </a:p>
          </p:txBody>
        </p:sp>
      </p:grpSp>
      <p:sp>
        <p:nvSpPr>
          <p:cNvPr id="4" name="矩形 3">
            <a:extLst>
              <a:ext uri="{FF2B5EF4-FFF2-40B4-BE49-F238E27FC236}">
                <a16:creationId xmlns:a16="http://schemas.microsoft.com/office/drawing/2014/main" id="{C2126E87-CEFA-4722-BF70-8D58FC0F63FC}"/>
              </a:ext>
            </a:extLst>
          </p:cNvPr>
          <p:cNvSpPr/>
          <p:nvPr/>
        </p:nvSpPr>
        <p:spPr>
          <a:xfrm>
            <a:off x="7956566" y="803366"/>
            <a:ext cx="403187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https://zhuanlan.zhihu.com/p/304843338</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3F231221-EA1D-41BE-A0E7-814CFB8B1007}"/>
              </a:ext>
            </a:extLst>
          </p:cNvPr>
          <p:cNvPicPr>
            <a:picLocks noChangeAspect="1"/>
          </p:cNvPicPr>
          <p:nvPr/>
        </p:nvPicPr>
        <p:blipFill>
          <a:blip r:embed="rId3"/>
          <a:stretch>
            <a:fillRect/>
          </a:stretch>
        </p:blipFill>
        <p:spPr>
          <a:xfrm>
            <a:off x="1814514" y="1259323"/>
            <a:ext cx="8976313" cy="5383992"/>
          </a:xfrm>
          <a:prstGeom prst="rect">
            <a:avLst/>
          </a:prstGeom>
        </p:spPr>
      </p:pic>
    </p:spTree>
    <p:extLst>
      <p:ext uri="{BB962C8B-B14F-4D97-AF65-F5344CB8AC3E}">
        <p14:creationId xmlns:p14="http://schemas.microsoft.com/office/powerpoint/2010/main" val="252341546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4013830" y="805387"/>
            <a:ext cx="4884671" cy="5049844"/>
          </a:xfrm>
          <a:prstGeom prst="rect">
            <a:avLst/>
          </a:prstGeom>
          <a:noFill/>
        </p:spPr>
        <p:txBody>
          <a:bodyPr wrap="none" rtlCol="0">
            <a:spAutoFit/>
            <a:scene3d>
              <a:camera prst="orthographicFront"/>
              <a:lightRig rig="threePt" dir="t"/>
            </a:scene3d>
            <a:sp3d contourW="12700"/>
          </a:bodyPr>
          <a:lstStyle/>
          <a:p>
            <a:pPr marL="742950" indent="-742950">
              <a:lnSpc>
                <a:spcPct val="150000"/>
              </a:lnSpc>
              <a:buSzPct val="150000"/>
              <a:buFont typeface="Arial" panose="020B0604020202020204" pitchFamily="34" charset="0"/>
              <a:buChar char="•"/>
            </a:pPr>
            <a:r>
              <a:rPr lang="zh-CN" altLang="en-US" sz="4400" b="1" dirty="0">
                <a:solidFill>
                  <a:schemeClr val="tx1">
                    <a:lumMod val="75000"/>
                    <a:lumOff val="25000"/>
                  </a:schemeClr>
                </a:solidFill>
                <a:cs typeface="+mn-ea"/>
                <a:sym typeface="+mn-lt"/>
              </a:rPr>
              <a:t>获取论文和代码</a:t>
            </a:r>
            <a:endParaRPr lang="en-US" altLang="zh-CN" sz="4400" b="1" dirty="0">
              <a:solidFill>
                <a:schemeClr val="tx1">
                  <a:lumMod val="75000"/>
                  <a:lumOff val="25000"/>
                </a:schemeClr>
              </a:solidFill>
              <a:cs typeface="+mn-ea"/>
              <a:sym typeface="+mn-lt"/>
            </a:endParaRPr>
          </a:p>
          <a:p>
            <a:pPr marL="742950" indent="-742950">
              <a:lnSpc>
                <a:spcPct val="150000"/>
              </a:lnSpc>
              <a:buSzPct val="150000"/>
              <a:buFont typeface="Arial" panose="020B0604020202020204" pitchFamily="34" charset="0"/>
              <a:buChar char="•"/>
            </a:pPr>
            <a:r>
              <a:rPr lang="zh-CN" altLang="en-US" sz="4400" b="1" dirty="0">
                <a:solidFill>
                  <a:schemeClr val="tx1">
                    <a:lumMod val="75000"/>
                    <a:lumOff val="25000"/>
                  </a:schemeClr>
                </a:solidFill>
                <a:cs typeface="+mn-ea"/>
                <a:sym typeface="+mn-lt"/>
              </a:rPr>
              <a:t>管理文献</a:t>
            </a:r>
            <a:endParaRPr lang="en-US" altLang="zh-CN" sz="4400" b="1" dirty="0">
              <a:solidFill>
                <a:schemeClr val="tx1">
                  <a:lumMod val="75000"/>
                  <a:lumOff val="25000"/>
                </a:schemeClr>
              </a:solidFill>
              <a:cs typeface="+mn-ea"/>
              <a:sym typeface="+mn-lt"/>
            </a:endParaRPr>
          </a:p>
          <a:p>
            <a:pPr marL="742950" indent="-742950">
              <a:lnSpc>
                <a:spcPct val="150000"/>
              </a:lnSpc>
              <a:buSzPct val="150000"/>
              <a:buFont typeface="Arial" panose="020B0604020202020204" pitchFamily="34" charset="0"/>
              <a:buChar char="•"/>
            </a:pPr>
            <a:r>
              <a:rPr lang="zh-CN" altLang="en-US" sz="4400" b="1" dirty="0">
                <a:solidFill>
                  <a:schemeClr val="tx1">
                    <a:lumMod val="75000"/>
                    <a:lumOff val="25000"/>
                  </a:schemeClr>
                </a:solidFill>
                <a:cs typeface="+mn-ea"/>
                <a:sym typeface="+mn-lt"/>
              </a:rPr>
              <a:t>撰写论文</a:t>
            </a:r>
            <a:endParaRPr lang="en-US" altLang="zh-CN" sz="4400" b="1" dirty="0">
              <a:solidFill>
                <a:schemeClr val="tx1">
                  <a:lumMod val="75000"/>
                  <a:lumOff val="25000"/>
                </a:schemeClr>
              </a:solidFill>
              <a:cs typeface="+mn-ea"/>
              <a:sym typeface="+mn-lt"/>
            </a:endParaRPr>
          </a:p>
          <a:p>
            <a:pPr marL="742950" indent="-742950">
              <a:lnSpc>
                <a:spcPct val="150000"/>
              </a:lnSpc>
              <a:buSzPct val="150000"/>
              <a:buFont typeface="Arial" panose="020B0604020202020204" pitchFamily="34" charset="0"/>
              <a:buChar char="•"/>
            </a:pPr>
            <a:r>
              <a:rPr lang="zh-CN" altLang="en-US" sz="4400" b="1" dirty="0">
                <a:solidFill>
                  <a:schemeClr val="tx1">
                    <a:lumMod val="75000"/>
                    <a:lumOff val="25000"/>
                  </a:schemeClr>
                </a:solidFill>
                <a:cs typeface="+mn-ea"/>
                <a:sym typeface="+mn-lt"/>
              </a:rPr>
              <a:t>画图</a:t>
            </a:r>
            <a:endParaRPr lang="en-US" altLang="zh-CN" sz="4400" b="1" dirty="0">
              <a:solidFill>
                <a:schemeClr val="tx1">
                  <a:lumMod val="75000"/>
                  <a:lumOff val="25000"/>
                </a:schemeClr>
              </a:solidFill>
              <a:cs typeface="+mn-ea"/>
              <a:sym typeface="+mn-lt"/>
            </a:endParaRPr>
          </a:p>
          <a:p>
            <a:pPr marL="742950" indent="-742950">
              <a:lnSpc>
                <a:spcPct val="150000"/>
              </a:lnSpc>
              <a:buSzPct val="150000"/>
              <a:buFont typeface="Arial" panose="020B0604020202020204" pitchFamily="34" charset="0"/>
              <a:buChar char="•"/>
            </a:pPr>
            <a:r>
              <a:rPr lang="zh-CN" altLang="en-US" sz="4400" b="1" dirty="0">
                <a:solidFill>
                  <a:schemeClr val="tx1">
                    <a:lumMod val="75000"/>
                    <a:lumOff val="25000"/>
                  </a:schemeClr>
                </a:solidFill>
                <a:cs typeface="+mn-ea"/>
                <a:sym typeface="+mn-lt"/>
              </a:rPr>
              <a:t>其他</a:t>
            </a:r>
          </a:p>
        </p:txBody>
      </p:sp>
      <p:grpSp>
        <p:nvGrpSpPr>
          <p:cNvPr id="22" name="组合 21">
            <a:extLst>
              <a:ext uri="{FF2B5EF4-FFF2-40B4-BE49-F238E27FC236}">
                <a16:creationId xmlns:a16="http://schemas.microsoft.com/office/drawing/2014/main" id="{593B4236-1B44-4335-AF64-8F50DE511928}"/>
              </a:ext>
            </a:extLst>
          </p:cNvPr>
          <p:cNvGrpSpPr/>
          <p:nvPr/>
        </p:nvGrpSpPr>
        <p:grpSpPr>
          <a:xfrm>
            <a:off x="413468" y="2770837"/>
            <a:ext cx="2941983" cy="861774"/>
            <a:chOff x="5305424" y="5549998"/>
            <a:chExt cx="1629600" cy="472037"/>
          </a:xfrm>
        </p:grpSpPr>
        <p:sp>
          <p:nvSpPr>
            <p:cNvPr id="23" name="圆角矩形 72">
              <a:extLst>
                <a:ext uri="{FF2B5EF4-FFF2-40B4-BE49-F238E27FC236}">
                  <a16:creationId xmlns:a16="http://schemas.microsoft.com/office/drawing/2014/main" id="{EFFB54C3-6D68-4BCE-9917-9FD9A052C351}"/>
                </a:ext>
              </a:extLst>
            </p:cNvPr>
            <p:cNvSpPr/>
            <p:nvPr/>
          </p:nvSpPr>
          <p:spPr>
            <a:xfrm>
              <a:off x="5305424" y="5593636"/>
              <a:ext cx="1581152" cy="38476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文本框 23">
              <a:extLst>
                <a:ext uri="{FF2B5EF4-FFF2-40B4-BE49-F238E27FC236}">
                  <a16:creationId xmlns:a16="http://schemas.microsoft.com/office/drawing/2014/main" id="{E4F695A8-D9B2-4D1A-A9C3-5DD896C202C0}"/>
                </a:ext>
              </a:extLst>
            </p:cNvPr>
            <p:cNvSpPr txBox="1"/>
            <p:nvPr/>
          </p:nvSpPr>
          <p:spPr>
            <a:xfrm>
              <a:off x="5353872" y="5549998"/>
              <a:ext cx="1581152" cy="472037"/>
            </a:xfrm>
            <a:prstGeom prst="rect">
              <a:avLst/>
            </a:prstGeom>
            <a:noFill/>
          </p:spPr>
          <p:txBody>
            <a:bodyPr wrap="square" rtlCol="0">
              <a:spAutoFit/>
              <a:scene3d>
                <a:camera prst="orthographicFront"/>
                <a:lightRig rig="threePt" dir="t"/>
              </a:scene3d>
              <a:sp3d contourW="12700"/>
            </a:bodyPr>
            <a:lstStyle/>
            <a:p>
              <a:pPr algn="ctr"/>
              <a:r>
                <a:rPr lang="zh-CN" altLang="en-US" sz="5000" dirty="0">
                  <a:solidFill>
                    <a:schemeClr val="bg1"/>
                  </a:solidFill>
                  <a:cs typeface="+mn-ea"/>
                  <a:sym typeface="+mn-lt"/>
                </a:rPr>
                <a:t>目录</a:t>
              </a:r>
            </a:p>
          </p:txBody>
        </p:sp>
      </p:grpSp>
    </p:spTree>
    <p:extLst>
      <p:ext uri="{BB962C8B-B14F-4D97-AF65-F5344CB8AC3E}">
        <p14:creationId xmlns:p14="http://schemas.microsoft.com/office/powerpoint/2010/main" val="164704394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6096000" y="2863388"/>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tx1">
                    <a:lumMod val="75000"/>
                    <a:lumOff val="25000"/>
                  </a:schemeClr>
                </a:solidFill>
                <a:cs typeface="+mn-ea"/>
                <a:sym typeface="+mn-lt"/>
              </a:rPr>
              <a:t>撰写论文</a:t>
            </a:r>
          </a:p>
        </p:txBody>
      </p:sp>
      <p:sp>
        <p:nvSpPr>
          <p:cNvPr id="14" name="矩形 13">
            <a:extLst>
              <a:ext uri="{FF2B5EF4-FFF2-40B4-BE49-F238E27FC236}">
                <a16:creationId xmlns:a16="http://schemas.microsoft.com/office/drawing/2014/main" id="{4C02CFFA-99CA-4108-8BA0-B46D634E8FB9}"/>
              </a:ext>
            </a:extLst>
          </p:cNvPr>
          <p:cNvSpPr/>
          <p:nvPr/>
        </p:nvSpPr>
        <p:spPr>
          <a:xfrm>
            <a:off x="1515436" y="1578695"/>
            <a:ext cx="3038011" cy="3170099"/>
          </a:xfrm>
          <a:prstGeom prst="rect">
            <a:avLst/>
          </a:prstGeom>
        </p:spPr>
        <p:txBody>
          <a:bodyPr wrap="none">
            <a:spAutoFit/>
          </a:bodyPr>
          <a:lstStyle/>
          <a:p>
            <a:pPr algn="ctr"/>
            <a:r>
              <a:rPr lang="en-US" altLang="zh-CN" sz="20000" b="1" dirty="0">
                <a:ln/>
                <a:solidFill>
                  <a:srgbClr val="37AB91"/>
                </a:solidFill>
              </a:rPr>
              <a:t>03</a:t>
            </a:r>
            <a:endParaRPr lang="zh-CN" altLang="en-US" sz="20000" b="1" dirty="0">
              <a:ln/>
              <a:solidFill>
                <a:srgbClr val="37AB91"/>
              </a:solidFill>
            </a:endParaRPr>
          </a:p>
        </p:txBody>
      </p:sp>
    </p:spTree>
    <p:extLst>
      <p:ext uri="{BB962C8B-B14F-4D97-AF65-F5344CB8AC3E}">
        <p14:creationId xmlns:p14="http://schemas.microsoft.com/office/powerpoint/2010/main" val="102014560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045111" cy="788563"/>
            <a:chOff x="-158751" y="255365"/>
            <a:chExt cx="404511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论文排版</a:t>
              </a:r>
            </a:p>
          </p:txBody>
        </p:sp>
      </p:grpSp>
      <p:pic>
        <p:nvPicPr>
          <p:cNvPr id="3" name="图片 2">
            <a:extLst>
              <a:ext uri="{FF2B5EF4-FFF2-40B4-BE49-F238E27FC236}">
                <a16:creationId xmlns:a16="http://schemas.microsoft.com/office/drawing/2014/main" id="{C5D98E15-FE28-42CC-843E-A04793EDE30A}"/>
              </a:ext>
            </a:extLst>
          </p:cNvPr>
          <p:cNvPicPr>
            <a:picLocks noChangeAspect="1"/>
          </p:cNvPicPr>
          <p:nvPr/>
        </p:nvPicPr>
        <p:blipFill>
          <a:blip r:embed="rId3"/>
          <a:stretch>
            <a:fillRect/>
          </a:stretch>
        </p:blipFill>
        <p:spPr>
          <a:xfrm>
            <a:off x="750820" y="1580221"/>
            <a:ext cx="4808283" cy="2057295"/>
          </a:xfrm>
          <a:prstGeom prst="rect">
            <a:avLst/>
          </a:prstGeom>
        </p:spPr>
      </p:pic>
      <p:pic>
        <p:nvPicPr>
          <p:cNvPr id="6" name="图片 5">
            <a:extLst>
              <a:ext uri="{FF2B5EF4-FFF2-40B4-BE49-F238E27FC236}">
                <a16:creationId xmlns:a16="http://schemas.microsoft.com/office/drawing/2014/main" id="{522A188D-B903-4A99-90AB-E0C3C1288DFD}"/>
              </a:ext>
            </a:extLst>
          </p:cNvPr>
          <p:cNvPicPr>
            <a:picLocks noChangeAspect="1"/>
          </p:cNvPicPr>
          <p:nvPr/>
        </p:nvPicPr>
        <p:blipFill>
          <a:blip r:embed="rId4"/>
          <a:stretch>
            <a:fillRect/>
          </a:stretch>
        </p:blipFill>
        <p:spPr>
          <a:xfrm>
            <a:off x="6275091" y="1580221"/>
            <a:ext cx="4200532" cy="1255688"/>
          </a:xfrm>
          <a:prstGeom prst="rect">
            <a:avLst/>
          </a:prstGeom>
        </p:spPr>
      </p:pic>
      <p:pic>
        <p:nvPicPr>
          <p:cNvPr id="7" name="图片 6">
            <a:extLst>
              <a:ext uri="{FF2B5EF4-FFF2-40B4-BE49-F238E27FC236}">
                <a16:creationId xmlns:a16="http://schemas.microsoft.com/office/drawing/2014/main" id="{F8CCB622-8A51-471B-9C23-17DE504D460C}"/>
              </a:ext>
            </a:extLst>
          </p:cNvPr>
          <p:cNvPicPr>
            <a:picLocks noChangeAspect="1"/>
          </p:cNvPicPr>
          <p:nvPr/>
        </p:nvPicPr>
        <p:blipFill>
          <a:blip r:embed="rId5"/>
          <a:stretch>
            <a:fillRect/>
          </a:stretch>
        </p:blipFill>
        <p:spPr>
          <a:xfrm>
            <a:off x="794897" y="3939070"/>
            <a:ext cx="4935100" cy="2123307"/>
          </a:xfrm>
          <a:prstGeom prst="rect">
            <a:avLst/>
          </a:prstGeom>
        </p:spPr>
      </p:pic>
      <p:pic>
        <p:nvPicPr>
          <p:cNvPr id="8" name="图片 7">
            <a:extLst>
              <a:ext uri="{FF2B5EF4-FFF2-40B4-BE49-F238E27FC236}">
                <a16:creationId xmlns:a16="http://schemas.microsoft.com/office/drawing/2014/main" id="{46DBDB5F-7BA6-4FDD-9882-21748714775E}"/>
              </a:ext>
            </a:extLst>
          </p:cNvPr>
          <p:cNvPicPr>
            <a:picLocks noChangeAspect="1"/>
          </p:cNvPicPr>
          <p:nvPr/>
        </p:nvPicPr>
        <p:blipFill>
          <a:blip r:embed="rId6"/>
          <a:stretch>
            <a:fillRect/>
          </a:stretch>
        </p:blipFill>
        <p:spPr>
          <a:xfrm>
            <a:off x="6136361" y="2940729"/>
            <a:ext cx="4339262" cy="1569935"/>
          </a:xfrm>
          <a:prstGeom prst="rect">
            <a:avLst/>
          </a:prstGeom>
        </p:spPr>
      </p:pic>
      <p:pic>
        <p:nvPicPr>
          <p:cNvPr id="9" name="图片 8">
            <a:extLst>
              <a:ext uri="{FF2B5EF4-FFF2-40B4-BE49-F238E27FC236}">
                <a16:creationId xmlns:a16="http://schemas.microsoft.com/office/drawing/2014/main" id="{AE5EAA66-2CD0-48F0-9988-004175575179}"/>
              </a:ext>
            </a:extLst>
          </p:cNvPr>
          <p:cNvPicPr>
            <a:picLocks noChangeAspect="1"/>
          </p:cNvPicPr>
          <p:nvPr/>
        </p:nvPicPr>
        <p:blipFill>
          <a:blip r:embed="rId7"/>
          <a:stretch>
            <a:fillRect/>
          </a:stretch>
        </p:blipFill>
        <p:spPr>
          <a:xfrm>
            <a:off x="6354604" y="4615484"/>
            <a:ext cx="4121019" cy="1446893"/>
          </a:xfrm>
          <a:prstGeom prst="rect">
            <a:avLst/>
          </a:prstGeom>
        </p:spPr>
      </p:pic>
      <p:cxnSp>
        <p:nvCxnSpPr>
          <p:cNvPr id="20" name="直接连接符 19">
            <a:extLst>
              <a:ext uri="{FF2B5EF4-FFF2-40B4-BE49-F238E27FC236}">
                <a16:creationId xmlns:a16="http://schemas.microsoft.com/office/drawing/2014/main" id="{9148B7BA-605E-4DC9-B2A2-03A0CD693520}"/>
              </a:ext>
            </a:extLst>
          </p:cNvPr>
          <p:cNvCxnSpPr>
            <a:cxnSpLocks/>
          </p:cNvCxnSpPr>
          <p:nvPr/>
        </p:nvCxnSpPr>
        <p:spPr>
          <a:xfrm flipV="1">
            <a:off x="794897" y="3829670"/>
            <a:ext cx="4827614" cy="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AE08A4A3-7671-4FDC-BCD5-26AE638A1C6C}"/>
              </a:ext>
            </a:extLst>
          </p:cNvPr>
          <p:cNvCxnSpPr>
            <a:cxnSpLocks/>
          </p:cNvCxnSpPr>
          <p:nvPr/>
        </p:nvCxnSpPr>
        <p:spPr>
          <a:xfrm flipV="1">
            <a:off x="6274880" y="2996391"/>
            <a:ext cx="4280466" cy="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CD71E39-E2E7-4669-BBDE-1FC471FF66BF}"/>
              </a:ext>
            </a:extLst>
          </p:cNvPr>
          <p:cNvCxnSpPr>
            <a:cxnSpLocks/>
          </p:cNvCxnSpPr>
          <p:nvPr/>
        </p:nvCxnSpPr>
        <p:spPr>
          <a:xfrm flipV="1">
            <a:off x="6274880" y="4510663"/>
            <a:ext cx="4280466" cy="1"/>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270913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论文排版工具</a:t>
              </a:r>
            </a:p>
          </p:txBody>
        </p:sp>
      </p:grpSp>
      <p:sp>
        <p:nvSpPr>
          <p:cNvPr id="3" name="文本框 2">
            <a:extLst>
              <a:ext uri="{FF2B5EF4-FFF2-40B4-BE49-F238E27FC236}">
                <a16:creationId xmlns:a16="http://schemas.microsoft.com/office/drawing/2014/main" id="{FFC1ADDE-46C2-4BB3-94AE-B0918E5619D0}"/>
              </a:ext>
            </a:extLst>
          </p:cNvPr>
          <p:cNvSpPr txBox="1"/>
          <p:nvPr/>
        </p:nvSpPr>
        <p:spPr>
          <a:xfrm>
            <a:off x="1956852" y="1917298"/>
            <a:ext cx="4405023" cy="2123658"/>
          </a:xfrm>
          <a:prstGeom prst="rect">
            <a:avLst/>
          </a:prstGeom>
          <a:noFill/>
        </p:spPr>
        <p:txBody>
          <a:bodyPr wrap="square" rtlCol="0">
            <a:spAutoFit/>
          </a:bodyPr>
          <a:lstStyle/>
          <a:p>
            <a:pPr marL="571500" indent="-571500">
              <a:buFont typeface="Arial" panose="020B0604020202020204" pitchFamily="34" charset="0"/>
              <a:buChar char="•"/>
            </a:pPr>
            <a:r>
              <a:rPr lang="en-US" altLang="zh-CN" sz="4400" b="1" dirty="0">
                <a:latin typeface="Times New Roman" panose="02020603050405020304" pitchFamily="18" charset="0"/>
                <a:cs typeface="Times New Roman" panose="02020603050405020304" pitchFamily="18" charset="0"/>
              </a:rPr>
              <a:t>Word         </a:t>
            </a:r>
          </a:p>
          <a:p>
            <a:endParaRPr lang="en-US" altLang="zh-CN" sz="4400" b="1" dirty="0">
              <a:latin typeface="Times New Roman" panose="02020603050405020304" pitchFamily="18" charset="0"/>
              <a:cs typeface="Times New Roman" panose="02020603050405020304" pitchFamily="18" charset="0"/>
            </a:endParaRPr>
          </a:p>
          <a:p>
            <a:pPr marL="571500" indent="-571500">
              <a:buFont typeface="Arial" panose="020B0604020202020204" pitchFamily="34" charset="0"/>
              <a:buChar char="•"/>
            </a:pPr>
            <a:r>
              <a:rPr lang="en-US" altLang="zh-CN" sz="4400" b="1" dirty="0">
                <a:solidFill>
                  <a:srgbClr val="C00000"/>
                </a:solidFill>
                <a:latin typeface="Times New Roman" panose="02020603050405020304" pitchFamily="18" charset="0"/>
                <a:cs typeface="Times New Roman" panose="02020603050405020304" pitchFamily="18" charset="0"/>
              </a:rPr>
              <a:t>Latex</a:t>
            </a:r>
            <a:endParaRPr lang="zh-CN" altLang="en-US" sz="4400" b="1"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82167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021888" cy="788563"/>
            <a:chOff x="-158751" y="255365"/>
            <a:chExt cx="702188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80291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LaTeX</a:t>
              </a:r>
              <a:r>
                <a:rPr lang="zh-CN" altLang="en-US" sz="3200" b="1" dirty="0">
                  <a:solidFill>
                    <a:schemeClr val="tx1">
                      <a:lumMod val="75000"/>
                      <a:lumOff val="25000"/>
                    </a:schemeClr>
                  </a:solidFill>
                  <a:cs typeface="+mn-ea"/>
                  <a:sym typeface="+mn-lt"/>
                </a:rPr>
                <a:t>使用教程</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选择模板</a:t>
              </a:r>
            </a:p>
          </p:txBody>
        </p:sp>
      </p:grpSp>
      <p:pic>
        <p:nvPicPr>
          <p:cNvPr id="2" name="图片 1">
            <a:extLst>
              <a:ext uri="{FF2B5EF4-FFF2-40B4-BE49-F238E27FC236}">
                <a16:creationId xmlns:a16="http://schemas.microsoft.com/office/drawing/2014/main" id="{F71C9269-5C76-4768-ADF0-4F2B54CD3ADB}"/>
              </a:ext>
            </a:extLst>
          </p:cNvPr>
          <p:cNvPicPr>
            <a:picLocks noChangeAspect="1"/>
          </p:cNvPicPr>
          <p:nvPr/>
        </p:nvPicPr>
        <p:blipFill>
          <a:blip r:embed="rId3"/>
          <a:stretch>
            <a:fillRect/>
          </a:stretch>
        </p:blipFill>
        <p:spPr>
          <a:xfrm>
            <a:off x="1376962" y="1571151"/>
            <a:ext cx="9289774" cy="4617596"/>
          </a:xfrm>
          <a:prstGeom prst="rect">
            <a:avLst/>
          </a:prstGeom>
        </p:spPr>
      </p:pic>
      <p:sp>
        <p:nvSpPr>
          <p:cNvPr id="4" name="矩形 3">
            <a:extLst>
              <a:ext uri="{FF2B5EF4-FFF2-40B4-BE49-F238E27FC236}">
                <a16:creationId xmlns:a16="http://schemas.microsoft.com/office/drawing/2014/main" id="{97D56505-C05D-40F1-9323-0E20B8A1B0D3}"/>
              </a:ext>
            </a:extLst>
          </p:cNvPr>
          <p:cNvSpPr/>
          <p:nvPr/>
        </p:nvSpPr>
        <p:spPr>
          <a:xfrm>
            <a:off x="7364537" y="938208"/>
            <a:ext cx="3285900"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https://www.overleaf.com/project</a:t>
            </a:r>
          </a:p>
        </p:txBody>
      </p:sp>
    </p:spTree>
    <p:extLst>
      <p:ext uri="{BB962C8B-B14F-4D97-AF65-F5344CB8AC3E}">
        <p14:creationId xmlns:p14="http://schemas.microsoft.com/office/powerpoint/2010/main" val="29384979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021888" cy="788563"/>
            <a:chOff x="-158751" y="255365"/>
            <a:chExt cx="702188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80291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LaTeX</a:t>
              </a:r>
              <a:r>
                <a:rPr lang="zh-CN" altLang="en-US" sz="3200" b="1" dirty="0">
                  <a:solidFill>
                    <a:schemeClr val="tx1">
                      <a:lumMod val="75000"/>
                      <a:lumOff val="25000"/>
                    </a:schemeClr>
                  </a:solidFill>
                  <a:cs typeface="+mn-ea"/>
                  <a:sym typeface="+mn-lt"/>
                </a:rPr>
                <a:t>使用教程</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选择模板</a:t>
              </a:r>
            </a:p>
          </p:txBody>
        </p:sp>
      </p:grpSp>
      <p:pic>
        <p:nvPicPr>
          <p:cNvPr id="3" name="图片 2">
            <a:extLst>
              <a:ext uri="{FF2B5EF4-FFF2-40B4-BE49-F238E27FC236}">
                <a16:creationId xmlns:a16="http://schemas.microsoft.com/office/drawing/2014/main" id="{F12D10E5-8C17-4A5E-A847-EA1CEDD54A2F}"/>
              </a:ext>
            </a:extLst>
          </p:cNvPr>
          <p:cNvPicPr>
            <a:picLocks noChangeAspect="1"/>
          </p:cNvPicPr>
          <p:nvPr/>
        </p:nvPicPr>
        <p:blipFill>
          <a:blip r:embed="rId3"/>
          <a:stretch>
            <a:fillRect/>
          </a:stretch>
        </p:blipFill>
        <p:spPr>
          <a:xfrm>
            <a:off x="1160889" y="1361493"/>
            <a:ext cx="9647583" cy="4795449"/>
          </a:xfrm>
          <a:prstGeom prst="rect">
            <a:avLst/>
          </a:prstGeom>
        </p:spPr>
      </p:pic>
    </p:spTree>
    <p:extLst>
      <p:ext uri="{BB962C8B-B14F-4D97-AF65-F5344CB8AC3E}">
        <p14:creationId xmlns:p14="http://schemas.microsoft.com/office/powerpoint/2010/main" val="73985901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021888" cy="788563"/>
            <a:chOff x="-158751" y="255365"/>
            <a:chExt cx="702188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80291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LaTeX</a:t>
              </a:r>
              <a:r>
                <a:rPr lang="zh-CN" altLang="en-US" sz="3200" b="1" dirty="0">
                  <a:solidFill>
                    <a:schemeClr val="tx1">
                      <a:lumMod val="75000"/>
                      <a:lumOff val="25000"/>
                    </a:schemeClr>
                  </a:solidFill>
                  <a:cs typeface="+mn-ea"/>
                  <a:sym typeface="+mn-lt"/>
                </a:rPr>
                <a:t>使用教程</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选择模板</a:t>
              </a:r>
            </a:p>
          </p:txBody>
        </p:sp>
      </p:grpSp>
      <p:pic>
        <p:nvPicPr>
          <p:cNvPr id="2" name="图片 1">
            <a:extLst>
              <a:ext uri="{FF2B5EF4-FFF2-40B4-BE49-F238E27FC236}">
                <a16:creationId xmlns:a16="http://schemas.microsoft.com/office/drawing/2014/main" id="{0A5519F9-A1B7-4234-903B-075E63D7A32F}"/>
              </a:ext>
            </a:extLst>
          </p:cNvPr>
          <p:cNvPicPr>
            <a:picLocks noChangeAspect="1"/>
          </p:cNvPicPr>
          <p:nvPr/>
        </p:nvPicPr>
        <p:blipFill>
          <a:blip r:embed="rId3"/>
          <a:stretch>
            <a:fillRect/>
          </a:stretch>
        </p:blipFill>
        <p:spPr>
          <a:xfrm>
            <a:off x="1432616" y="1258252"/>
            <a:ext cx="9455370" cy="4699908"/>
          </a:xfrm>
          <a:prstGeom prst="rect">
            <a:avLst/>
          </a:prstGeom>
        </p:spPr>
      </p:pic>
    </p:spTree>
    <p:extLst>
      <p:ext uri="{BB962C8B-B14F-4D97-AF65-F5344CB8AC3E}">
        <p14:creationId xmlns:p14="http://schemas.microsoft.com/office/powerpoint/2010/main" val="388006067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021888" cy="788563"/>
            <a:chOff x="-158751" y="255365"/>
            <a:chExt cx="702188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80291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LaTeX</a:t>
              </a:r>
              <a:r>
                <a:rPr lang="zh-CN" altLang="en-US" sz="3200" b="1" dirty="0">
                  <a:solidFill>
                    <a:schemeClr val="tx1">
                      <a:lumMod val="75000"/>
                      <a:lumOff val="25000"/>
                    </a:schemeClr>
                  </a:solidFill>
                  <a:cs typeface="+mn-ea"/>
                  <a:sym typeface="+mn-lt"/>
                </a:rPr>
                <a:t>使用教程</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编辑内容</a:t>
              </a:r>
            </a:p>
          </p:txBody>
        </p:sp>
      </p:grpSp>
      <p:pic>
        <p:nvPicPr>
          <p:cNvPr id="3" name="图片 2">
            <a:extLst>
              <a:ext uri="{FF2B5EF4-FFF2-40B4-BE49-F238E27FC236}">
                <a16:creationId xmlns:a16="http://schemas.microsoft.com/office/drawing/2014/main" id="{574A73B5-94F0-4A48-BB3E-3D2E51C44CA6}"/>
              </a:ext>
            </a:extLst>
          </p:cNvPr>
          <p:cNvPicPr>
            <a:picLocks noChangeAspect="1"/>
          </p:cNvPicPr>
          <p:nvPr/>
        </p:nvPicPr>
        <p:blipFill>
          <a:blip r:embed="rId3"/>
          <a:stretch>
            <a:fillRect/>
          </a:stretch>
        </p:blipFill>
        <p:spPr>
          <a:xfrm>
            <a:off x="1606388" y="1358007"/>
            <a:ext cx="9814560" cy="4878447"/>
          </a:xfrm>
          <a:prstGeom prst="rect">
            <a:avLst/>
          </a:prstGeom>
        </p:spPr>
      </p:pic>
    </p:spTree>
    <p:extLst>
      <p:ext uri="{BB962C8B-B14F-4D97-AF65-F5344CB8AC3E}">
        <p14:creationId xmlns:p14="http://schemas.microsoft.com/office/powerpoint/2010/main" val="182377498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021888" cy="788563"/>
            <a:chOff x="-158751" y="255365"/>
            <a:chExt cx="702188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802918" cy="584775"/>
            </a:xfrm>
            <a:prstGeom prst="rect">
              <a:avLst/>
            </a:prstGeom>
            <a:noFill/>
          </p:spPr>
          <p:txBody>
            <a:bodyPr wrap="none" rtlCol="0">
              <a:spAutoFit/>
              <a:scene3d>
                <a:camera prst="orthographicFront"/>
                <a:lightRig rig="threePt" dir="t"/>
              </a:scene3d>
              <a:sp3d contourW="12700"/>
            </a:bodyPr>
            <a:lstStyle/>
            <a:p>
              <a:r>
                <a:rPr lang="en-US" altLang="zh-CN" sz="3200" b="1" dirty="0">
                  <a:solidFill>
                    <a:schemeClr val="tx1">
                      <a:lumMod val="75000"/>
                      <a:lumOff val="25000"/>
                    </a:schemeClr>
                  </a:solidFill>
                  <a:cs typeface="+mn-ea"/>
                  <a:sym typeface="+mn-lt"/>
                </a:rPr>
                <a:t>LaTeX</a:t>
              </a:r>
              <a:r>
                <a:rPr lang="zh-CN" altLang="en-US" sz="3200" b="1" dirty="0">
                  <a:solidFill>
                    <a:schemeClr val="tx1">
                      <a:lumMod val="75000"/>
                      <a:lumOff val="25000"/>
                    </a:schemeClr>
                  </a:solidFill>
                  <a:cs typeface="+mn-ea"/>
                  <a:sym typeface="+mn-lt"/>
                </a:rPr>
                <a:t>使用教程</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引用论文</a:t>
              </a:r>
            </a:p>
          </p:txBody>
        </p:sp>
      </p:grpSp>
      <p:pic>
        <p:nvPicPr>
          <p:cNvPr id="2" name="图片 1">
            <a:extLst>
              <a:ext uri="{FF2B5EF4-FFF2-40B4-BE49-F238E27FC236}">
                <a16:creationId xmlns:a16="http://schemas.microsoft.com/office/drawing/2014/main" id="{C72EFDEF-433F-4A7D-A8A0-0B907739BEB0}"/>
              </a:ext>
            </a:extLst>
          </p:cNvPr>
          <p:cNvPicPr>
            <a:picLocks noChangeAspect="1"/>
          </p:cNvPicPr>
          <p:nvPr/>
        </p:nvPicPr>
        <p:blipFill>
          <a:blip r:embed="rId3"/>
          <a:stretch>
            <a:fillRect/>
          </a:stretch>
        </p:blipFill>
        <p:spPr>
          <a:xfrm>
            <a:off x="1175033" y="1431235"/>
            <a:ext cx="9603251" cy="4773414"/>
          </a:xfrm>
          <a:prstGeom prst="rect">
            <a:avLst/>
          </a:prstGeom>
        </p:spPr>
      </p:pic>
    </p:spTree>
    <p:extLst>
      <p:ext uri="{BB962C8B-B14F-4D97-AF65-F5344CB8AC3E}">
        <p14:creationId xmlns:p14="http://schemas.microsoft.com/office/powerpoint/2010/main" val="8805448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5433311" cy="788563"/>
            <a:chOff x="-158751" y="255365"/>
            <a:chExt cx="543331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32143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论文论色</a:t>
              </a:r>
              <a:r>
                <a:rPr lang="en-US" altLang="zh-CN" sz="3200" b="1" dirty="0">
                  <a:solidFill>
                    <a:schemeClr val="tx1">
                      <a:lumMod val="75000"/>
                      <a:lumOff val="25000"/>
                    </a:schemeClr>
                  </a:solidFill>
                  <a:cs typeface="+mn-ea"/>
                  <a:sym typeface="+mn-lt"/>
                </a:rPr>
                <a:t>-</a:t>
              </a:r>
              <a:r>
                <a:rPr lang="en-US" altLang="zh-CN" sz="3200" b="1" dirty="0" err="1">
                  <a:solidFill>
                    <a:schemeClr val="tx1">
                      <a:lumMod val="75000"/>
                      <a:lumOff val="25000"/>
                    </a:schemeClr>
                  </a:solidFill>
                  <a:cs typeface="+mn-ea"/>
                  <a:sym typeface="+mn-lt"/>
                </a:rPr>
                <a:t>DeepL</a:t>
              </a:r>
              <a:endParaRPr lang="zh-CN" altLang="en-US" sz="3200" b="1" dirty="0">
                <a:solidFill>
                  <a:schemeClr val="tx1">
                    <a:lumMod val="75000"/>
                    <a:lumOff val="25000"/>
                  </a:schemeClr>
                </a:solidFill>
                <a:cs typeface="+mn-ea"/>
                <a:sym typeface="+mn-lt"/>
              </a:endParaRPr>
            </a:p>
          </p:txBody>
        </p:sp>
      </p:grpSp>
      <p:sp>
        <p:nvSpPr>
          <p:cNvPr id="11" name="文本框 10">
            <a:extLst>
              <a:ext uri="{FF2B5EF4-FFF2-40B4-BE49-F238E27FC236}">
                <a16:creationId xmlns:a16="http://schemas.microsoft.com/office/drawing/2014/main" id="{30A2BCA2-B204-7187-834D-8CCF65B2CF23}"/>
              </a:ext>
            </a:extLst>
          </p:cNvPr>
          <p:cNvSpPr txBox="1"/>
          <p:nvPr/>
        </p:nvSpPr>
        <p:spPr>
          <a:xfrm>
            <a:off x="1786281" y="3911165"/>
            <a:ext cx="865128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语法润色软件</a:t>
            </a:r>
          </a:p>
        </p:txBody>
      </p:sp>
      <p:sp>
        <p:nvSpPr>
          <p:cNvPr id="3" name="矩形 2">
            <a:extLst>
              <a:ext uri="{FF2B5EF4-FFF2-40B4-BE49-F238E27FC236}">
                <a16:creationId xmlns:a16="http://schemas.microsoft.com/office/drawing/2014/main" id="{6C73A29F-C663-4C53-976A-F31035094CD8}"/>
              </a:ext>
            </a:extLst>
          </p:cNvPr>
          <p:cNvSpPr/>
          <p:nvPr/>
        </p:nvSpPr>
        <p:spPr>
          <a:xfrm>
            <a:off x="7517033" y="783582"/>
            <a:ext cx="3260251"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https://www.deepl.com/translator</a:t>
            </a:r>
          </a:p>
        </p:txBody>
      </p:sp>
      <p:pic>
        <p:nvPicPr>
          <p:cNvPr id="4" name="图片 3">
            <a:extLst>
              <a:ext uri="{FF2B5EF4-FFF2-40B4-BE49-F238E27FC236}">
                <a16:creationId xmlns:a16="http://schemas.microsoft.com/office/drawing/2014/main" id="{0F169CC4-2A0D-4316-92E0-5E1D47F10BCF}"/>
              </a:ext>
            </a:extLst>
          </p:cNvPr>
          <p:cNvPicPr>
            <a:picLocks noChangeAspect="1"/>
          </p:cNvPicPr>
          <p:nvPr/>
        </p:nvPicPr>
        <p:blipFill>
          <a:blip r:embed="rId3"/>
          <a:stretch>
            <a:fillRect/>
          </a:stretch>
        </p:blipFill>
        <p:spPr>
          <a:xfrm>
            <a:off x="782029" y="1477989"/>
            <a:ext cx="9655534" cy="4837297"/>
          </a:xfrm>
          <a:prstGeom prst="rect">
            <a:avLst/>
          </a:prstGeom>
        </p:spPr>
      </p:pic>
    </p:spTree>
    <p:extLst>
      <p:ext uri="{BB962C8B-B14F-4D97-AF65-F5344CB8AC3E}">
        <p14:creationId xmlns:p14="http://schemas.microsoft.com/office/powerpoint/2010/main" val="116091759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348627" cy="788563"/>
            <a:chOff x="-158751" y="255365"/>
            <a:chExt cx="6348627"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129657"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论文论色</a:t>
              </a:r>
              <a:r>
                <a:rPr lang="en-US" altLang="zh-CN" sz="3200" b="1" dirty="0">
                  <a:solidFill>
                    <a:schemeClr val="tx1">
                      <a:lumMod val="75000"/>
                      <a:lumOff val="25000"/>
                    </a:schemeClr>
                  </a:solidFill>
                  <a:cs typeface="+mn-ea"/>
                  <a:sym typeface="+mn-lt"/>
                </a:rPr>
                <a:t>-Grammarly</a:t>
              </a:r>
              <a:endParaRPr lang="zh-CN" altLang="en-US" sz="3200" b="1" dirty="0">
                <a:solidFill>
                  <a:schemeClr val="tx1">
                    <a:lumMod val="75000"/>
                    <a:lumOff val="25000"/>
                  </a:schemeClr>
                </a:solidFill>
                <a:cs typeface="+mn-ea"/>
                <a:sym typeface="+mn-lt"/>
              </a:endParaRPr>
            </a:p>
          </p:txBody>
        </p:sp>
      </p:grpSp>
      <p:sp>
        <p:nvSpPr>
          <p:cNvPr id="11" name="文本框 10">
            <a:extLst>
              <a:ext uri="{FF2B5EF4-FFF2-40B4-BE49-F238E27FC236}">
                <a16:creationId xmlns:a16="http://schemas.microsoft.com/office/drawing/2014/main" id="{30A2BCA2-B204-7187-834D-8CCF65B2CF23}"/>
              </a:ext>
            </a:extLst>
          </p:cNvPr>
          <p:cNvSpPr txBox="1"/>
          <p:nvPr/>
        </p:nvSpPr>
        <p:spPr>
          <a:xfrm>
            <a:off x="1786281" y="3911165"/>
            <a:ext cx="8651282" cy="461665"/>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语法润色软件</a:t>
            </a:r>
          </a:p>
        </p:txBody>
      </p:sp>
      <p:sp>
        <p:nvSpPr>
          <p:cNvPr id="3" name="矩形 2">
            <a:extLst>
              <a:ext uri="{FF2B5EF4-FFF2-40B4-BE49-F238E27FC236}">
                <a16:creationId xmlns:a16="http://schemas.microsoft.com/office/drawing/2014/main" id="{6C73A29F-C663-4C53-976A-F31035094CD8}"/>
              </a:ext>
            </a:extLst>
          </p:cNvPr>
          <p:cNvSpPr/>
          <p:nvPr/>
        </p:nvSpPr>
        <p:spPr>
          <a:xfrm>
            <a:off x="7517033" y="783582"/>
            <a:ext cx="2886175"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https://www.grammarly.com/</a:t>
            </a:r>
            <a:endParaRPr lang="zh-CN" altLang="en-US"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C727F456-5C27-43C9-BF6B-CD28AB3C2345}"/>
              </a:ext>
            </a:extLst>
          </p:cNvPr>
          <p:cNvPicPr>
            <a:picLocks noChangeAspect="1"/>
          </p:cNvPicPr>
          <p:nvPr/>
        </p:nvPicPr>
        <p:blipFill>
          <a:blip r:embed="rId3"/>
          <a:stretch>
            <a:fillRect/>
          </a:stretch>
        </p:blipFill>
        <p:spPr>
          <a:xfrm>
            <a:off x="1321310" y="1500032"/>
            <a:ext cx="9130748" cy="4574386"/>
          </a:xfrm>
          <a:prstGeom prst="rect">
            <a:avLst/>
          </a:prstGeom>
        </p:spPr>
      </p:pic>
    </p:spTree>
    <p:extLst>
      <p:ext uri="{BB962C8B-B14F-4D97-AF65-F5344CB8AC3E}">
        <p14:creationId xmlns:p14="http://schemas.microsoft.com/office/powerpoint/2010/main" val="2214204748"/>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5641357" y="3044279"/>
            <a:ext cx="4134465"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tx1">
                    <a:lumMod val="75000"/>
                    <a:lumOff val="25000"/>
                  </a:schemeClr>
                </a:solidFill>
                <a:cs typeface="+mn-ea"/>
                <a:sym typeface="+mn-lt"/>
              </a:rPr>
              <a:t>获取论文和代码</a:t>
            </a:r>
          </a:p>
        </p:txBody>
      </p:sp>
      <p:sp>
        <p:nvSpPr>
          <p:cNvPr id="8" name="矩形 7">
            <a:extLst>
              <a:ext uri="{FF2B5EF4-FFF2-40B4-BE49-F238E27FC236}">
                <a16:creationId xmlns:a16="http://schemas.microsoft.com/office/drawing/2014/main" id="{C072D01C-00F3-421F-B947-354E26E57D89}"/>
              </a:ext>
            </a:extLst>
          </p:cNvPr>
          <p:cNvSpPr/>
          <p:nvPr/>
        </p:nvSpPr>
        <p:spPr>
          <a:xfrm>
            <a:off x="1475944" y="1762628"/>
            <a:ext cx="3038011" cy="3170099"/>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altLang="zh-CN" sz="20000" b="1" dirty="0">
                <a:ln/>
                <a:solidFill>
                  <a:srgbClr val="37AB91"/>
                </a:solidFill>
              </a:rPr>
              <a:t>01</a:t>
            </a:r>
            <a:endParaRPr lang="zh-CN" altLang="en-US" sz="20000" b="1" dirty="0">
              <a:ln/>
              <a:solidFill>
                <a:srgbClr val="37AB91"/>
              </a:solidFill>
            </a:endParaRPr>
          </a:p>
        </p:txBody>
      </p:sp>
    </p:spTree>
    <p:extLst>
      <p:ext uri="{BB962C8B-B14F-4D97-AF65-F5344CB8AC3E}">
        <p14:creationId xmlns:p14="http://schemas.microsoft.com/office/powerpoint/2010/main" val="201858893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6096000" y="3044279"/>
            <a:ext cx="2441694"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tx1">
                    <a:lumMod val="75000"/>
                    <a:lumOff val="25000"/>
                  </a:schemeClr>
                </a:solidFill>
                <a:cs typeface="+mn-ea"/>
                <a:sym typeface="+mn-lt"/>
              </a:rPr>
              <a:t>画图软件</a:t>
            </a:r>
          </a:p>
        </p:txBody>
      </p:sp>
      <p:sp>
        <p:nvSpPr>
          <p:cNvPr id="14" name="矩形 13">
            <a:extLst>
              <a:ext uri="{FF2B5EF4-FFF2-40B4-BE49-F238E27FC236}">
                <a16:creationId xmlns:a16="http://schemas.microsoft.com/office/drawing/2014/main" id="{F2FF6A9E-6BC1-4F16-8C68-9022FACD47F9}"/>
              </a:ext>
            </a:extLst>
          </p:cNvPr>
          <p:cNvSpPr/>
          <p:nvPr/>
        </p:nvSpPr>
        <p:spPr>
          <a:xfrm>
            <a:off x="1515436" y="1578695"/>
            <a:ext cx="3038011" cy="3170099"/>
          </a:xfrm>
          <a:prstGeom prst="rect">
            <a:avLst/>
          </a:prstGeom>
        </p:spPr>
        <p:txBody>
          <a:bodyPr wrap="none">
            <a:spAutoFit/>
          </a:bodyPr>
          <a:lstStyle/>
          <a:p>
            <a:pPr algn="ctr"/>
            <a:r>
              <a:rPr lang="en-US" altLang="zh-CN" sz="20000" b="1" dirty="0">
                <a:ln/>
                <a:solidFill>
                  <a:srgbClr val="37AB91"/>
                </a:solidFill>
              </a:rPr>
              <a:t>04</a:t>
            </a:r>
            <a:endParaRPr lang="zh-CN" altLang="en-US" sz="20000" b="1" dirty="0">
              <a:ln/>
              <a:solidFill>
                <a:srgbClr val="37AB91"/>
              </a:solidFill>
            </a:endParaRPr>
          </a:p>
        </p:txBody>
      </p:sp>
    </p:spTree>
    <p:extLst>
      <p:ext uri="{BB962C8B-B14F-4D97-AF65-F5344CB8AC3E}">
        <p14:creationId xmlns:p14="http://schemas.microsoft.com/office/powerpoint/2010/main" val="159861321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5776354" cy="788563"/>
            <a:chOff x="-158751" y="255365"/>
            <a:chExt cx="5776354"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3557384"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框架图</a:t>
              </a:r>
              <a:r>
                <a:rPr lang="en-US" altLang="zh-CN" sz="3200" b="1" dirty="0">
                  <a:solidFill>
                    <a:schemeClr val="tx1">
                      <a:lumMod val="75000"/>
                      <a:lumOff val="25000"/>
                    </a:schemeClr>
                  </a:solidFill>
                  <a:cs typeface="+mn-ea"/>
                  <a:sym typeface="+mn-lt"/>
                </a:rPr>
                <a:t>-PPT (</a:t>
              </a:r>
              <a:r>
                <a:rPr lang="zh-CN" altLang="en-US" sz="3200" b="1" dirty="0">
                  <a:solidFill>
                    <a:schemeClr val="tx1">
                      <a:lumMod val="75000"/>
                      <a:lumOff val="25000"/>
                    </a:schemeClr>
                  </a:solidFill>
                  <a:cs typeface="+mn-ea"/>
                  <a:sym typeface="+mn-lt"/>
                </a:rPr>
                <a:t>例子</a:t>
              </a:r>
              <a:r>
                <a:rPr lang="en-US" altLang="zh-CN" sz="3200" b="1" dirty="0">
                  <a:solidFill>
                    <a:schemeClr val="tx1">
                      <a:lumMod val="75000"/>
                      <a:lumOff val="25000"/>
                    </a:schemeClr>
                  </a:solidFill>
                  <a:cs typeface="+mn-ea"/>
                  <a:sym typeface="+mn-lt"/>
                </a:rPr>
                <a:t>)</a:t>
              </a:r>
              <a:endParaRPr lang="zh-CN" altLang="en-US" sz="3200" b="1" dirty="0">
                <a:solidFill>
                  <a:schemeClr val="tx1">
                    <a:lumMod val="75000"/>
                    <a:lumOff val="25000"/>
                  </a:schemeClr>
                </a:solidFill>
                <a:cs typeface="+mn-ea"/>
                <a:sym typeface="+mn-lt"/>
              </a:endParaRPr>
            </a:p>
          </p:txBody>
        </p:sp>
      </p:grpSp>
      <p:pic>
        <p:nvPicPr>
          <p:cNvPr id="9" name="图片 8">
            <a:extLst>
              <a:ext uri="{FF2B5EF4-FFF2-40B4-BE49-F238E27FC236}">
                <a16:creationId xmlns:a16="http://schemas.microsoft.com/office/drawing/2014/main" id="{48F5A7D8-F7F8-4AF7-B05E-91C532DC72AA}"/>
              </a:ext>
            </a:extLst>
          </p:cNvPr>
          <p:cNvPicPr>
            <a:picLocks noChangeAspect="1"/>
          </p:cNvPicPr>
          <p:nvPr/>
        </p:nvPicPr>
        <p:blipFill>
          <a:blip r:embed="rId3"/>
          <a:stretch>
            <a:fillRect/>
          </a:stretch>
        </p:blipFill>
        <p:spPr>
          <a:xfrm>
            <a:off x="2464904" y="1043928"/>
            <a:ext cx="6936654" cy="5604816"/>
          </a:xfrm>
          <a:prstGeom prst="rect">
            <a:avLst/>
          </a:prstGeom>
        </p:spPr>
      </p:pic>
    </p:spTree>
    <p:extLst>
      <p:ext uri="{BB962C8B-B14F-4D97-AF65-F5344CB8AC3E}">
        <p14:creationId xmlns:p14="http://schemas.microsoft.com/office/powerpoint/2010/main" val="216342410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7478743" cy="788563"/>
            <a:chOff x="-158751" y="255365"/>
            <a:chExt cx="7478743"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525977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实验图</a:t>
              </a:r>
              <a:r>
                <a:rPr lang="en-US" altLang="zh-CN" sz="3200" b="1" dirty="0">
                  <a:solidFill>
                    <a:schemeClr val="tx1">
                      <a:lumMod val="75000"/>
                      <a:lumOff val="25000"/>
                    </a:schemeClr>
                  </a:solidFill>
                  <a:cs typeface="+mn-ea"/>
                  <a:sym typeface="+mn-lt"/>
                </a:rPr>
                <a:t>-matplotlib (python)</a:t>
              </a:r>
              <a:endParaRPr lang="zh-CN" altLang="en-US" sz="3200" b="1" dirty="0">
                <a:solidFill>
                  <a:schemeClr val="tx1">
                    <a:lumMod val="75000"/>
                    <a:lumOff val="25000"/>
                  </a:schemeClr>
                </a:solidFill>
                <a:cs typeface="+mn-ea"/>
                <a:sym typeface="+mn-lt"/>
              </a:endParaRPr>
            </a:p>
          </p:txBody>
        </p:sp>
      </p:grpSp>
      <p:pic>
        <p:nvPicPr>
          <p:cNvPr id="2" name="图片 1">
            <a:extLst>
              <a:ext uri="{FF2B5EF4-FFF2-40B4-BE49-F238E27FC236}">
                <a16:creationId xmlns:a16="http://schemas.microsoft.com/office/drawing/2014/main" id="{D6681380-FD82-4BDE-BFE5-5EC3FD9D492C}"/>
              </a:ext>
            </a:extLst>
          </p:cNvPr>
          <p:cNvPicPr>
            <a:picLocks noChangeAspect="1"/>
          </p:cNvPicPr>
          <p:nvPr/>
        </p:nvPicPr>
        <p:blipFill>
          <a:blip r:embed="rId3"/>
          <a:stretch>
            <a:fillRect/>
          </a:stretch>
        </p:blipFill>
        <p:spPr>
          <a:xfrm>
            <a:off x="682640" y="1578075"/>
            <a:ext cx="6044331" cy="4260133"/>
          </a:xfrm>
          <a:prstGeom prst="rect">
            <a:avLst/>
          </a:prstGeom>
        </p:spPr>
      </p:pic>
      <p:pic>
        <p:nvPicPr>
          <p:cNvPr id="3" name="图片 2">
            <a:extLst>
              <a:ext uri="{FF2B5EF4-FFF2-40B4-BE49-F238E27FC236}">
                <a16:creationId xmlns:a16="http://schemas.microsoft.com/office/drawing/2014/main" id="{3D92C642-A684-4590-9044-CE541894036B}"/>
              </a:ext>
            </a:extLst>
          </p:cNvPr>
          <p:cNvPicPr>
            <a:picLocks noChangeAspect="1"/>
          </p:cNvPicPr>
          <p:nvPr/>
        </p:nvPicPr>
        <p:blipFill>
          <a:blip r:embed="rId4"/>
          <a:stretch>
            <a:fillRect/>
          </a:stretch>
        </p:blipFill>
        <p:spPr>
          <a:xfrm>
            <a:off x="5573864" y="1385241"/>
            <a:ext cx="6495488" cy="4538222"/>
          </a:xfrm>
          <a:prstGeom prst="rect">
            <a:avLst/>
          </a:prstGeom>
        </p:spPr>
      </p:pic>
    </p:spTree>
    <p:extLst>
      <p:ext uri="{BB962C8B-B14F-4D97-AF65-F5344CB8AC3E}">
        <p14:creationId xmlns:p14="http://schemas.microsoft.com/office/powerpoint/2010/main" val="308124520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圆角矩形 2"/>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圆角矩形 3"/>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5" name="组合 4"/>
          <p:cNvGrpSpPr/>
          <p:nvPr/>
        </p:nvGrpSpPr>
        <p:grpSpPr>
          <a:xfrm rot="10800000">
            <a:off x="9602967" y="5124736"/>
            <a:ext cx="1777794" cy="1155509"/>
            <a:chOff x="3647506" y="400042"/>
            <a:chExt cx="1462508" cy="950583"/>
          </a:xfrm>
          <a:solidFill>
            <a:srgbClr val="37AB91"/>
          </a:solidFill>
        </p:grpSpPr>
        <p:sp>
          <p:nvSpPr>
            <p:cNvPr id="6" name="圆角矩形 5"/>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椭圆 6"/>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文本框 17"/>
          <p:cNvSpPr txBox="1"/>
          <p:nvPr/>
        </p:nvSpPr>
        <p:spPr>
          <a:xfrm>
            <a:off x="6096000" y="3044279"/>
            <a:ext cx="1322798" cy="769441"/>
          </a:xfrm>
          <a:prstGeom prst="rect">
            <a:avLst/>
          </a:prstGeom>
          <a:noFill/>
        </p:spPr>
        <p:txBody>
          <a:bodyPr wrap="none" rtlCol="0">
            <a:spAutoFit/>
            <a:scene3d>
              <a:camera prst="orthographicFront"/>
              <a:lightRig rig="threePt" dir="t"/>
            </a:scene3d>
            <a:sp3d contourW="12700"/>
          </a:bodyPr>
          <a:lstStyle/>
          <a:p>
            <a:r>
              <a:rPr lang="zh-CN" altLang="en-US" sz="4400" b="1" dirty="0">
                <a:solidFill>
                  <a:schemeClr val="tx1">
                    <a:lumMod val="75000"/>
                    <a:lumOff val="25000"/>
                  </a:schemeClr>
                </a:solidFill>
                <a:cs typeface="+mn-ea"/>
                <a:sym typeface="+mn-lt"/>
              </a:rPr>
              <a:t>其他</a:t>
            </a:r>
          </a:p>
        </p:txBody>
      </p:sp>
      <p:sp>
        <p:nvSpPr>
          <p:cNvPr id="17" name="矩形 16">
            <a:extLst>
              <a:ext uri="{FF2B5EF4-FFF2-40B4-BE49-F238E27FC236}">
                <a16:creationId xmlns:a16="http://schemas.microsoft.com/office/drawing/2014/main" id="{DF6B8782-F9F4-4625-9910-1709F38A6CCE}"/>
              </a:ext>
            </a:extLst>
          </p:cNvPr>
          <p:cNvSpPr/>
          <p:nvPr/>
        </p:nvSpPr>
        <p:spPr>
          <a:xfrm>
            <a:off x="1515436" y="1578695"/>
            <a:ext cx="3038011" cy="3170099"/>
          </a:xfrm>
          <a:prstGeom prst="rect">
            <a:avLst/>
          </a:prstGeom>
        </p:spPr>
        <p:txBody>
          <a:bodyPr wrap="none">
            <a:spAutoFit/>
          </a:bodyPr>
          <a:lstStyle/>
          <a:p>
            <a:pPr algn="ctr"/>
            <a:r>
              <a:rPr lang="en-US" altLang="zh-CN" sz="20000" b="1" dirty="0">
                <a:ln/>
                <a:solidFill>
                  <a:srgbClr val="37AB91"/>
                </a:solidFill>
              </a:rPr>
              <a:t>05</a:t>
            </a:r>
            <a:endParaRPr lang="zh-CN" altLang="en-US" sz="20000" b="1" dirty="0">
              <a:ln/>
              <a:solidFill>
                <a:srgbClr val="37AB91"/>
              </a:solidFill>
            </a:endParaRPr>
          </a:p>
        </p:txBody>
      </p:sp>
    </p:spTree>
    <p:extLst>
      <p:ext uri="{BB962C8B-B14F-4D97-AF65-F5344CB8AC3E}">
        <p14:creationId xmlns:p14="http://schemas.microsoft.com/office/powerpoint/2010/main" val="1676833367"/>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5686586" cy="788563"/>
            <a:chOff x="-158751" y="255365"/>
            <a:chExt cx="5686586"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3467616"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数据集和代码获取</a:t>
              </a:r>
            </a:p>
          </p:txBody>
        </p:sp>
      </p:grpSp>
      <p:sp>
        <p:nvSpPr>
          <p:cNvPr id="4" name="文本框 3">
            <a:extLst>
              <a:ext uri="{FF2B5EF4-FFF2-40B4-BE49-F238E27FC236}">
                <a16:creationId xmlns:a16="http://schemas.microsoft.com/office/drawing/2014/main" id="{A80140B5-A63D-9F49-C059-CB412ED4A209}"/>
              </a:ext>
            </a:extLst>
          </p:cNvPr>
          <p:cNvSpPr txBox="1"/>
          <p:nvPr/>
        </p:nvSpPr>
        <p:spPr>
          <a:xfrm>
            <a:off x="877453" y="1694689"/>
            <a:ext cx="3960420" cy="646331"/>
          </a:xfrm>
          <a:prstGeom prst="rect">
            <a:avLst/>
          </a:prstGeom>
          <a:noFill/>
        </p:spPr>
        <p:txBody>
          <a:bodyPr wrap="square">
            <a:spAutoFit/>
          </a:bodyPr>
          <a:lstStyle/>
          <a:p>
            <a:pPr algn="l"/>
            <a:r>
              <a:rPr lang="en" altLang="zh-CN" b="1" i="0" u="none" strike="noStrike" dirty="0">
                <a:solidFill>
                  <a:srgbClr val="121212"/>
                </a:solidFill>
                <a:effectLst/>
                <a:latin typeface="-apple-system"/>
              </a:rPr>
              <a:t>UCI</a:t>
            </a:r>
            <a:r>
              <a:rPr lang="zh-CN" altLang="en-US" b="1" i="0" u="none" strike="noStrike" dirty="0">
                <a:solidFill>
                  <a:srgbClr val="121212"/>
                </a:solidFill>
                <a:effectLst/>
                <a:latin typeface="-apple-system"/>
              </a:rPr>
              <a:t>机器学习库</a:t>
            </a:r>
            <a:endParaRPr lang="en-US" altLang="zh-CN" b="1" i="0" u="none" strike="noStrike" dirty="0">
              <a:solidFill>
                <a:srgbClr val="121212"/>
              </a:solidFill>
              <a:effectLst/>
              <a:latin typeface="-apple-system"/>
            </a:endParaRPr>
          </a:p>
          <a:p>
            <a:pPr algn="l"/>
            <a:r>
              <a:rPr lang="en" altLang="zh-CN" b="0" i="0" u="none" strike="noStrike" dirty="0">
                <a:effectLst/>
                <a:latin typeface="-apple-system"/>
              </a:rPr>
              <a:t>https://</a:t>
            </a:r>
            <a:r>
              <a:rPr lang="en" altLang="zh-CN" b="0" i="0" u="none" strike="noStrike" dirty="0" err="1">
                <a:effectLst/>
                <a:latin typeface="-apple-system"/>
              </a:rPr>
              <a:t>archive.ics.uci.edu</a:t>
            </a:r>
            <a:r>
              <a:rPr lang="en" altLang="zh-CN" b="0" i="0" u="none" strike="noStrike" dirty="0">
                <a:effectLst/>
                <a:latin typeface="-apple-system"/>
              </a:rPr>
              <a:t>/ml/</a:t>
            </a:r>
            <a:r>
              <a:rPr lang="en" altLang="zh-CN" b="0" i="0" u="none" strike="noStrike" dirty="0" err="1">
                <a:effectLst/>
                <a:latin typeface="-apple-system"/>
              </a:rPr>
              <a:t>index.php</a:t>
            </a:r>
            <a:endParaRPr lang="zh-CN" altLang="en-US" b="1" i="0" u="none" strike="noStrike" dirty="0">
              <a:solidFill>
                <a:srgbClr val="121212"/>
              </a:solidFill>
              <a:effectLst/>
              <a:latin typeface="-apple-system"/>
            </a:endParaRPr>
          </a:p>
        </p:txBody>
      </p:sp>
      <p:sp>
        <p:nvSpPr>
          <p:cNvPr id="5" name="文本框 4">
            <a:extLst>
              <a:ext uri="{FF2B5EF4-FFF2-40B4-BE49-F238E27FC236}">
                <a16:creationId xmlns:a16="http://schemas.microsoft.com/office/drawing/2014/main" id="{AF0F6CF2-D942-FB71-496F-D668B5F45E02}"/>
              </a:ext>
            </a:extLst>
          </p:cNvPr>
          <p:cNvSpPr txBox="1"/>
          <p:nvPr/>
        </p:nvSpPr>
        <p:spPr>
          <a:xfrm>
            <a:off x="877453" y="2642997"/>
            <a:ext cx="3382080" cy="646331"/>
          </a:xfrm>
          <a:prstGeom prst="rect">
            <a:avLst/>
          </a:prstGeom>
          <a:noFill/>
        </p:spPr>
        <p:txBody>
          <a:bodyPr wrap="none" rtlCol="0">
            <a:spAutoFit/>
          </a:bodyPr>
          <a:lstStyle/>
          <a:p>
            <a:r>
              <a:rPr lang="en" altLang="zh-CN" b="1" dirty="0">
                <a:solidFill>
                  <a:srgbClr val="121212"/>
                </a:solidFill>
                <a:latin typeface="-apple-system"/>
              </a:rPr>
              <a:t>Kaggle</a:t>
            </a:r>
            <a:r>
              <a:rPr lang="zh-CN" altLang="en-US" b="1" dirty="0">
                <a:solidFill>
                  <a:srgbClr val="121212"/>
                </a:solidFill>
                <a:latin typeface="-apple-system"/>
              </a:rPr>
              <a:t>数据集</a:t>
            </a:r>
            <a:endParaRPr lang="en" altLang="zh-CN" b="1" dirty="0">
              <a:solidFill>
                <a:srgbClr val="121212"/>
              </a:solidFill>
              <a:latin typeface="-apple-system"/>
            </a:endParaRPr>
          </a:p>
          <a:p>
            <a:r>
              <a:rPr lang="en" altLang="zh-CN" dirty="0">
                <a:latin typeface="-apple-system"/>
              </a:rPr>
              <a:t>https://</a:t>
            </a:r>
            <a:r>
              <a:rPr lang="en" altLang="zh-CN" dirty="0" err="1">
                <a:latin typeface="-apple-system"/>
              </a:rPr>
              <a:t>www.kaggle.com</a:t>
            </a:r>
            <a:r>
              <a:rPr lang="en" altLang="zh-CN" dirty="0">
                <a:latin typeface="-apple-system"/>
              </a:rPr>
              <a:t>/datasets</a:t>
            </a:r>
            <a:endParaRPr lang="zh-CN" altLang="en-US" dirty="0">
              <a:latin typeface="-apple-system"/>
            </a:endParaRPr>
          </a:p>
        </p:txBody>
      </p:sp>
      <p:sp>
        <p:nvSpPr>
          <p:cNvPr id="6" name="文本框 5">
            <a:extLst>
              <a:ext uri="{FF2B5EF4-FFF2-40B4-BE49-F238E27FC236}">
                <a16:creationId xmlns:a16="http://schemas.microsoft.com/office/drawing/2014/main" id="{F5A3BD77-D650-B5A6-6BF8-3543364FF211}"/>
              </a:ext>
            </a:extLst>
          </p:cNvPr>
          <p:cNvSpPr txBox="1"/>
          <p:nvPr/>
        </p:nvSpPr>
        <p:spPr>
          <a:xfrm>
            <a:off x="6111922" y="749717"/>
            <a:ext cx="2969595" cy="646331"/>
          </a:xfrm>
          <a:prstGeom prst="rect">
            <a:avLst/>
          </a:prstGeom>
          <a:noFill/>
        </p:spPr>
        <p:txBody>
          <a:bodyPr wrap="none" rtlCol="0">
            <a:spAutoFit/>
          </a:bodyPr>
          <a:lstStyle/>
          <a:p>
            <a:r>
              <a:rPr lang="zh-CN" altLang="en-US" b="1" dirty="0">
                <a:solidFill>
                  <a:srgbClr val="121212"/>
                </a:solidFill>
                <a:latin typeface="-apple-system"/>
              </a:rPr>
              <a:t>亚马逊数据集</a:t>
            </a:r>
            <a:endParaRPr lang="en" altLang="zh-CN" b="1" dirty="0">
              <a:solidFill>
                <a:srgbClr val="121212"/>
              </a:solidFill>
              <a:latin typeface="-apple-system"/>
            </a:endParaRPr>
          </a:p>
          <a:p>
            <a:r>
              <a:rPr lang="en" altLang="zh-CN" dirty="0">
                <a:latin typeface="-apple-system"/>
              </a:rPr>
              <a:t>https://</a:t>
            </a:r>
            <a:r>
              <a:rPr lang="en" altLang="zh-CN" dirty="0" err="1">
                <a:latin typeface="-apple-system"/>
              </a:rPr>
              <a:t>registry.opendata.aws</a:t>
            </a:r>
            <a:endParaRPr lang="zh-CN" altLang="en-US" dirty="0">
              <a:latin typeface="-apple-system"/>
            </a:endParaRPr>
          </a:p>
        </p:txBody>
      </p:sp>
      <p:sp>
        <p:nvSpPr>
          <p:cNvPr id="7" name="文本框 6">
            <a:extLst>
              <a:ext uri="{FF2B5EF4-FFF2-40B4-BE49-F238E27FC236}">
                <a16:creationId xmlns:a16="http://schemas.microsoft.com/office/drawing/2014/main" id="{1BD5FCF3-8D80-7837-4BF7-18039B650DA0}"/>
              </a:ext>
            </a:extLst>
          </p:cNvPr>
          <p:cNvSpPr txBox="1"/>
          <p:nvPr/>
        </p:nvSpPr>
        <p:spPr>
          <a:xfrm>
            <a:off x="6148778" y="1696357"/>
            <a:ext cx="4310026" cy="646331"/>
          </a:xfrm>
          <a:prstGeom prst="rect">
            <a:avLst/>
          </a:prstGeom>
          <a:noFill/>
        </p:spPr>
        <p:txBody>
          <a:bodyPr wrap="none" rtlCol="0">
            <a:spAutoFit/>
          </a:bodyPr>
          <a:lstStyle/>
          <a:p>
            <a:r>
              <a:rPr lang="zh-CN" altLang="en-US" b="1" dirty="0">
                <a:solidFill>
                  <a:srgbClr val="121212"/>
                </a:solidFill>
                <a:latin typeface="-apple-system"/>
              </a:rPr>
              <a:t>谷歌数据集</a:t>
            </a:r>
            <a:endParaRPr lang="en-US" altLang="zh-CN" b="1" dirty="0">
              <a:solidFill>
                <a:srgbClr val="121212"/>
              </a:solidFill>
              <a:latin typeface="-apple-system"/>
            </a:endParaRPr>
          </a:p>
          <a:p>
            <a:r>
              <a:rPr lang="en" altLang="zh-CN" dirty="0">
                <a:latin typeface="-apple-system"/>
              </a:rPr>
              <a:t>https://</a:t>
            </a:r>
            <a:r>
              <a:rPr lang="en" altLang="zh-CN" dirty="0" err="1">
                <a:latin typeface="-apple-system"/>
              </a:rPr>
              <a:t>datasetsearch.research.google.com</a:t>
            </a:r>
            <a:endParaRPr lang="zh-CN" altLang="en-US" dirty="0">
              <a:latin typeface="-apple-system"/>
            </a:endParaRPr>
          </a:p>
        </p:txBody>
      </p:sp>
      <p:sp>
        <p:nvSpPr>
          <p:cNvPr id="8" name="文本框 7">
            <a:extLst>
              <a:ext uri="{FF2B5EF4-FFF2-40B4-BE49-F238E27FC236}">
                <a16:creationId xmlns:a16="http://schemas.microsoft.com/office/drawing/2014/main" id="{B996814E-C30C-E6F3-E48A-45ADA8B37DD9}"/>
              </a:ext>
            </a:extLst>
          </p:cNvPr>
          <p:cNvSpPr txBox="1"/>
          <p:nvPr/>
        </p:nvSpPr>
        <p:spPr>
          <a:xfrm>
            <a:off x="6148778" y="2642997"/>
            <a:ext cx="2613729" cy="646331"/>
          </a:xfrm>
          <a:prstGeom prst="rect">
            <a:avLst/>
          </a:prstGeom>
          <a:noFill/>
        </p:spPr>
        <p:txBody>
          <a:bodyPr wrap="none" rtlCol="0">
            <a:spAutoFit/>
          </a:bodyPr>
          <a:lstStyle/>
          <a:p>
            <a:r>
              <a:rPr lang="zh-CN" altLang="en-US" b="1" dirty="0">
                <a:solidFill>
                  <a:srgbClr val="121212"/>
                </a:solidFill>
                <a:latin typeface="-apple-system"/>
              </a:rPr>
              <a:t>微软数据集</a:t>
            </a:r>
          </a:p>
          <a:p>
            <a:r>
              <a:rPr lang="en" altLang="zh-CN" dirty="0">
                <a:latin typeface="-apple-system"/>
              </a:rPr>
              <a:t>https://</a:t>
            </a:r>
            <a:r>
              <a:rPr lang="en" altLang="zh-CN" dirty="0" err="1">
                <a:latin typeface="-apple-system"/>
              </a:rPr>
              <a:t>msropendata.com</a:t>
            </a:r>
            <a:endParaRPr lang="zh-CN" altLang="en-US" dirty="0">
              <a:latin typeface="-apple-system"/>
            </a:endParaRPr>
          </a:p>
        </p:txBody>
      </p:sp>
      <p:grpSp>
        <p:nvGrpSpPr>
          <p:cNvPr id="14" name="组合 13">
            <a:extLst>
              <a:ext uri="{FF2B5EF4-FFF2-40B4-BE49-F238E27FC236}">
                <a16:creationId xmlns:a16="http://schemas.microsoft.com/office/drawing/2014/main" id="{57A227AB-9423-9603-CE47-D90CACB09233}"/>
              </a:ext>
            </a:extLst>
          </p:cNvPr>
          <p:cNvGrpSpPr/>
          <p:nvPr/>
        </p:nvGrpSpPr>
        <p:grpSpPr>
          <a:xfrm>
            <a:off x="793877" y="4315387"/>
            <a:ext cx="3493699" cy="847924"/>
            <a:chOff x="1055688" y="1899423"/>
            <a:chExt cx="4610100" cy="1415175"/>
          </a:xfrm>
        </p:grpSpPr>
        <p:sp>
          <p:nvSpPr>
            <p:cNvPr id="16" name="矩形 15">
              <a:extLst>
                <a:ext uri="{FF2B5EF4-FFF2-40B4-BE49-F238E27FC236}">
                  <a16:creationId xmlns:a16="http://schemas.microsoft.com/office/drawing/2014/main" id="{DD391C8F-8B25-4EAC-4EE4-A8DCC4ACDCB7}"/>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文本框 19">
              <a:extLst>
                <a:ext uri="{FF2B5EF4-FFF2-40B4-BE49-F238E27FC236}">
                  <a16:creationId xmlns:a16="http://schemas.microsoft.com/office/drawing/2014/main" id="{36043CFF-AACC-250F-4F29-FA12AF903047}"/>
                </a:ext>
              </a:extLst>
            </p:cNvPr>
            <p:cNvSpPr txBox="1"/>
            <p:nvPr/>
          </p:nvSpPr>
          <p:spPr>
            <a:xfrm>
              <a:off x="1300386" y="2184658"/>
              <a:ext cx="3783041" cy="277297"/>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论文中可能提到</a:t>
              </a:r>
              <a:endParaRPr lang="en-US" altLang="zh-CN" sz="2400" b="1" dirty="0">
                <a:solidFill>
                  <a:schemeClr val="bg1"/>
                </a:solidFill>
                <a:cs typeface="+mn-ea"/>
                <a:sym typeface="+mn-lt"/>
              </a:endParaRPr>
            </a:p>
          </p:txBody>
        </p:sp>
      </p:grpSp>
      <p:grpSp>
        <p:nvGrpSpPr>
          <p:cNvPr id="22" name="组合 21">
            <a:extLst>
              <a:ext uri="{FF2B5EF4-FFF2-40B4-BE49-F238E27FC236}">
                <a16:creationId xmlns:a16="http://schemas.microsoft.com/office/drawing/2014/main" id="{E40E53AD-912F-0DB6-68BE-D5834AAEC06C}"/>
              </a:ext>
            </a:extLst>
          </p:cNvPr>
          <p:cNvGrpSpPr/>
          <p:nvPr/>
        </p:nvGrpSpPr>
        <p:grpSpPr>
          <a:xfrm>
            <a:off x="6556941" y="4315387"/>
            <a:ext cx="3493699" cy="847924"/>
            <a:chOff x="1055688" y="1899423"/>
            <a:chExt cx="4610100" cy="1415175"/>
          </a:xfrm>
        </p:grpSpPr>
        <p:sp>
          <p:nvSpPr>
            <p:cNvPr id="31" name="矩形 30">
              <a:extLst>
                <a:ext uri="{FF2B5EF4-FFF2-40B4-BE49-F238E27FC236}">
                  <a16:creationId xmlns:a16="http://schemas.microsoft.com/office/drawing/2014/main" id="{0325EB9A-C857-C07C-307D-785BDF7F9026}"/>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文本框 31">
              <a:extLst>
                <a:ext uri="{FF2B5EF4-FFF2-40B4-BE49-F238E27FC236}">
                  <a16:creationId xmlns:a16="http://schemas.microsoft.com/office/drawing/2014/main" id="{2355BA1E-7E63-6302-E937-6E93A407F89A}"/>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Github</a:t>
              </a:r>
            </a:p>
          </p:txBody>
        </p:sp>
      </p:grpSp>
      <p:grpSp>
        <p:nvGrpSpPr>
          <p:cNvPr id="33" name="组合 32">
            <a:extLst>
              <a:ext uri="{FF2B5EF4-FFF2-40B4-BE49-F238E27FC236}">
                <a16:creationId xmlns:a16="http://schemas.microsoft.com/office/drawing/2014/main" id="{E8585597-2380-1E4B-277F-A048A40DC957}"/>
              </a:ext>
            </a:extLst>
          </p:cNvPr>
          <p:cNvGrpSpPr/>
          <p:nvPr/>
        </p:nvGrpSpPr>
        <p:grpSpPr>
          <a:xfrm>
            <a:off x="793877" y="5696864"/>
            <a:ext cx="3493699" cy="847924"/>
            <a:chOff x="1055688" y="1899423"/>
            <a:chExt cx="4610100" cy="1415175"/>
          </a:xfrm>
        </p:grpSpPr>
        <p:sp>
          <p:nvSpPr>
            <p:cNvPr id="34" name="矩形 33">
              <a:extLst>
                <a:ext uri="{FF2B5EF4-FFF2-40B4-BE49-F238E27FC236}">
                  <a16:creationId xmlns:a16="http://schemas.microsoft.com/office/drawing/2014/main" id="{5DC224B4-DCD7-E170-FDB9-E99DB9D07F19}"/>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文本框 34">
              <a:extLst>
                <a:ext uri="{FF2B5EF4-FFF2-40B4-BE49-F238E27FC236}">
                  <a16:creationId xmlns:a16="http://schemas.microsoft.com/office/drawing/2014/main" id="{696600CF-287F-B446-D042-6E9AA6F0684D}"/>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Paper</a:t>
              </a:r>
              <a:r>
                <a:rPr lang="zh-CN" altLang="en-US" sz="2400" b="1" dirty="0">
                  <a:solidFill>
                    <a:schemeClr val="bg1"/>
                  </a:solidFill>
                  <a:cs typeface="+mn-ea"/>
                  <a:sym typeface="+mn-lt"/>
                </a:rPr>
                <a:t> </a:t>
              </a:r>
              <a:r>
                <a:rPr lang="en-US" altLang="zh-CN" sz="2400" b="1" dirty="0">
                  <a:solidFill>
                    <a:schemeClr val="bg1"/>
                  </a:solidFill>
                  <a:cs typeface="+mn-ea"/>
                  <a:sym typeface="+mn-lt"/>
                </a:rPr>
                <a:t>With</a:t>
              </a:r>
              <a:r>
                <a:rPr lang="zh-CN" altLang="en-US" sz="2400" b="1" dirty="0">
                  <a:solidFill>
                    <a:schemeClr val="bg1"/>
                  </a:solidFill>
                  <a:cs typeface="+mn-ea"/>
                  <a:sym typeface="+mn-lt"/>
                </a:rPr>
                <a:t> </a:t>
              </a:r>
              <a:r>
                <a:rPr lang="en-US" altLang="zh-CN" sz="2400" b="1" dirty="0">
                  <a:solidFill>
                    <a:schemeClr val="bg1"/>
                  </a:solidFill>
                  <a:cs typeface="+mn-ea"/>
                  <a:sym typeface="+mn-lt"/>
                </a:rPr>
                <a:t>Code</a:t>
              </a:r>
            </a:p>
          </p:txBody>
        </p:sp>
      </p:grpSp>
      <p:grpSp>
        <p:nvGrpSpPr>
          <p:cNvPr id="36" name="组合 35">
            <a:extLst>
              <a:ext uri="{FF2B5EF4-FFF2-40B4-BE49-F238E27FC236}">
                <a16:creationId xmlns:a16="http://schemas.microsoft.com/office/drawing/2014/main" id="{7B79F979-BB19-FFD8-CBE9-C7CEADF52722}"/>
              </a:ext>
            </a:extLst>
          </p:cNvPr>
          <p:cNvGrpSpPr/>
          <p:nvPr/>
        </p:nvGrpSpPr>
        <p:grpSpPr>
          <a:xfrm>
            <a:off x="6556940" y="5720422"/>
            <a:ext cx="3493699" cy="847924"/>
            <a:chOff x="1055688" y="1899423"/>
            <a:chExt cx="4610100" cy="1415175"/>
          </a:xfrm>
        </p:grpSpPr>
        <p:sp>
          <p:nvSpPr>
            <p:cNvPr id="37" name="矩形 36">
              <a:extLst>
                <a:ext uri="{FF2B5EF4-FFF2-40B4-BE49-F238E27FC236}">
                  <a16:creationId xmlns:a16="http://schemas.microsoft.com/office/drawing/2014/main" id="{E4A1D758-87E9-947D-CD75-31DC08341238}"/>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文本框 37">
              <a:extLst>
                <a:ext uri="{FF2B5EF4-FFF2-40B4-BE49-F238E27FC236}">
                  <a16:creationId xmlns:a16="http://schemas.microsoft.com/office/drawing/2014/main" id="{23DE3D4B-6C24-C23D-2AEF-AA40D224BB00}"/>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邮件询问作者</a:t>
              </a:r>
              <a:endParaRPr lang="en-US" altLang="zh-CN" sz="2400" b="1" dirty="0">
                <a:solidFill>
                  <a:schemeClr val="bg1"/>
                </a:solidFill>
                <a:cs typeface="+mn-ea"/>
                <a:sym typeface="+mn-lt"/>
              </a:endParaRPr>
            </a:p>
          </p:txBody>
        </p:sp>
      </p:grpSp>
      <p:cxnSp>
        <p:nvCxnSpPr>
          <p:cNvPr id="40" name="直线连接符 39">
            <a:extLst>
              <a:ext uri="{FF2B5EF4-FFF2-40B4-BE49-F238E27FC236}">
                <a16:creationId xmlns:a16="http://schemas.microsoft.com/office/drawing/2014/main" id="{CF3AAC0C-61C5-7761-BA55-42EDF605F3E9}"/>
              </a:ext>
            </a:extLst>
          </p:cNvPr>
          <p:cNvCxnSpPr>
            <a:cxnSpLocks/>
          </p:cNvCxnSpPr>
          <p:nvPr/>
        </p:nvCxnSpPr>
        <p:spPr>
          <a:xfrm>
            <a:off x="536629" y="3859480"/>
            <a:ext cx="10168848" cy="0"/>
          </a:xfrm>
          <a:prstGeom prst="line">
            <a:avLst/>
          </a:prstGeom>
          <a:ln w="38100">
            <a:solidFill>
              <a:schemeClr val="tx2">
                <a:lumMod val="50000"/>
              </a:schemeClr>
            </a:solidFill>
            <a:prstDash val="dash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384285"/>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045111" cy="788563"/>
            <a:chOff x="-158751" y="255365"/>
            <a:chExt cx="404511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计算软件</a:t>
              </a:r>
            </a:p>
          </p:txBody>
        </p:sp>
      </p:grpSp>
      <p:grpSp>
        <p:nvGrpSpPr>
          <p:cNvPr id="11" name="组合 10">
            <a:extLst>
              <a:ext uri="{FF2B5EF4-FFF2-40B4-BE49-F238E27FC236}">
                <a16:creationId xmlns:a16="http://schemas.microsoft.com/office/drawing/2014/main" id="{39951D70-ADB9-645F-534D-832D5904F704}"/>
              </a:ext>
            </a:extLst>
          </p:cNvPr>
          <p:cNvGrpSpPr/>
          <p:nvPr/>
        </p:nvGrpSpPr>
        <p:grpSpPr>
          <a:xfrm>
            <a:off x="1265424" y="2471230"/>
            <a:ext cx="3493699" cy="847924"/>
            <a:chOff x="1055688" y="1899423"/>
            <a:chExt cx="4610100" cy="1415175"/>
          </a:xfrm>
        </p:grpSpPr>
        <p:sp>
          <p:nvSpPr>
            <p:cNvPr id="12" name="矩形 11">
              <a:extLst>
                <a:ext uri="{FF2B5EF4-FFF2-40B4-BE49-F238E27FC236}">
                  <a16:creationId xmlns:a16="http://schemas.microsoft.com/office/drawing/2014/main" id="{962AA3D9-3263-95BA-1536-F89ADB401B05}"/>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A26B77FA-23F2-6E0A-2D3E-CC55811415FE}"/>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en" altLang="zh-CN" sz="2400" b="1" dirty="0">
                  <a:solidFill>
                    <a:schemeClr val="bg1"/>
                  </a:solidFill>
                  <a:cs typeface="+mn-ea"/>
                  <a:sym typeface="+mn-lt"/>
                </a:rPr>
                <a:t>Mathematica</a:t>
              </a:r>
              <a:endParaRPr lang="en-US" altLang="zh-CN" sz="2400" b="1" dirty="0">
                <a:solidFill>
                  <a:schemeClr val="bg1"/>
                </a:solidFill>
                <a:cs typeface="+mn-ea"/>
                <a:sym typeface="+mn-lt"/>
              </a:endParaRPr>
            </a:p>
          </p:txBody>
        </p:sp>
      </p:grpSp>
      <p:grpSp>
        <p:nvGrpSpPr>
          <p:cNvPr id="15" name="组合 14">
            <a:extLst>
              <a:ext uri="{FF2B5EF4-FFF2-40B4-BE49-F238E27FC236}">
                <a16:creationId xmlns:a16="http://schemas.microsoft.com/office/drawing/2014/main" id="{5DD791DE-64D4-79ED-2361-DCB6D19B3823}"/>
              </a:ext>
            </a:extLst>
          </p:cNvPr>
          <p:cNvGrpSpPr/>
          <p:nvPr/>
        </p:nvGrpSpPr>
        <p:grpSpPr>
          <a:xfrm>
            <a:off x="6452962" y="2471230"/>
            <a:ext cx="3493699" cy="847924"/>
            <a:chOff x="1055688" y="1899423"/>
            <a:chExt cx="4610100" cy="1415175"/>
          </a:xfrm>
        </p:grpSpPr>
        <p:sp>
          <p:nvSpPr>
            <p:cNvPr id="19" name="矩形 18">
              <a:extLst>
                <a:ext uri="{FF2B5EF4-FFF2-40B4-BE49-F238E27FC236}">
                  <a16:creationId xmlns:a16="http://schemas.microsoft.com/office/drawing/2014/main" id="{7B771CAB-AA50-D431-7ADD-EF4F3488F91A}"/>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文本框 38">
              <a:extLst>
                <a:ext uri="{FF2B5EF4-FFF2-40B4-BE49-F238E27FC236}">
                  <a16:creationId xmlns:a16="http://schemas.microsoft.com/office/drawing/2014/main" id="{712B5358-FF8A-3DFD-6513-5D2864B8799E}"/>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en-US" altLang="zh-CN" sz="2400" b="1" dirty="0">
                  <a:solidFill>
                    <a:schemeClr val="bg1"/>
                  </a:solidFill>
                  <a:cs typeface="+mn-ea"/>
                  <a:sym typeface="+mn-lt"/>
                </a:rPr>
                <a:t>MATLAB</a:t>
              </a:r>
            </a:p>
          </p:txBody>
        </p:sp>
      </p:grpSp>
      <p:sp>
        <p:nvSpPr>
          <p:cNvPr id="44" name="文本框 43">
            <a:extLst>
              <a:ext uri="{FF2B5EF4-FFF2-40B4-BE49-F238E27FC236}">
                <a16:creationId xmlns:a16="http://schemas.microsoft.com/office/drawing/2014/main" id="{1F8CEB4B-3029-8223-D89A-8512FA48B543}"/>
              </a:ext>
            </a:extLst>
          </p:cNvPr>
          <p:cNvSpPr txBox="1"/>
          <p:nvPr/>
        </p:nvSpPr>
        <p:spPr>
          <a:xfrm>
            <a:off x="1637537" y="3923567"/>
            <a:ext cx="2749471" cy="400110"/>
          </a:xfrm>
          <a:prstGeom prst="rect">
            <a:avLst/>
          </a:prstGeom>
          <a:noFill/>
        </p:spPr>
        <p:txBody>
          <a:bodyPr wrap="none" rtlCol="0">
            <a:spAutoFit/>
          </a:bodyPr>
          <a:lstStyle/>
          <a:p>
            <a:r>
              <a:rPr kumimoji="1" lang="zh-CN" altLang="en-US" sz="2000" dirty="0"/>
              <a:t>在符号计算方面有优势</a:t>
            </a:r>
          </a:p>
        </p:txBody>
      </p:sp>
      <p:sp>
        <p:nvSpPr>
          <p:cNvPr id="45" name="文本框 44">
            <a:extLst>
              <a:ext uri="{FF2B5EF4-FFF2-40B4-BE49-F238E27FC236}">
                <a16:creationId xmlns:a16="http://schemas.microsoft.com/office/drawing/2014/main" id="{E0C262DE-497B-519B-CACC-733D6B4C1E5B}"/>
              </a:ext>
            </a:extLst>
          </p:cNvPr>
          <p:cNvSpPr txBox="1"/>
          <p:nvPr/>
        </p:nvSpPr>
        <p:spPr>
          <a:xfrm>
            <a:off x="6825075" y="3923567"/>
            <a:ext cx="2749471" cy="400110"/>
          </a:xfrm>
          <a:prstGeom prst="rect">
            <a:avLst/>
          </a:prstGeom>
          <a:noFill/>
        </p:spPr>
        <p:txBody>
          <a:bodyPr wrap="none" rtlCol="0">
            <a:spAutoFit/>
          </a:bodyPr>
          <a:lstStyle/>
          <a:p>
            <a:r>
              <a:rPr kumimoji="1" lang="zh-CN" altLang="en-US" sz="2000" dirty="0"/>
              <a:t>在数值计算方面有优势</a:t>
            </a:r>
          </a:p>
        </p:txBody>
      </p:sp>
    </p:spTree>
    <p:extLst>
      <p:ext uri="{BB962C8B-B14F-4D97-AF65-F5344CB8AC3E}">
        <p14:creationId xmlns:p14="http://schemas.microsoft.com/office/powerpoint/2010/main" val="2682524062"/>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045111" cy="788563"/>
            <a:chOff x="-158751" y="255365"/>
            <a:chExt cx="404511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18261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计算软件</a:t>
              </a:r>
            </a:p>
          </p:txBody>
        </p:sp>
      </p:grpSp>
      <p:grpSp>
        <p:nvGrpSpPr>
          <p:cNvPr id="11" name="组合 10">
            <a:extLst>
              <a:ext uri="{FF2B5EF4-FFF2-40B4-BE49-F238E27FC236}">
                <a16:creationId xmlns:a16="http://schemas.microsoft.com/office/drawing/2014/main" id="{39951D70-ADB9-645F-534D-832D5904F704}"/>
              </a:ext>
            </a:extLst>
          </p:cNvPr>
          <p:cNvGrpSpPr/>
          <p:nvPr/>
        </p:nvGrpSpPr>
        <p:grpSpPr>
          <a:xfrm>
            <a:off x="542695" y="1354368"/>
            <a:ext cx="3493699" cy="847924"/>
            <a:chOff x="1055688" y="1899423"/>
            <a:chExt cx="4610100" cy="1415175"/>
          </a:xfrm>
        </p:grpSpPr>
        <p:sp>
          <p:nvSpPr>
            <p:cNvPr id="12" name="矩形 11">
              <a:extLst>
                <a:ext uri="{FF2B5EF4-FFF2-40B4-BE49-F238E27FC236}">
                  <a16:creationId xmlns:a16="http://schemas.microsoft.com/office/drawing/2014/main" id="{962AA3D9-3263-95BA-1536-F89ADB401B05}"/>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A26B77FA-23F2-6E0A-2D3E-CC55811415FE}"/>
                </a:ext>
              </a:extLst>
            </p:cNvPr>
            <p:cNvSpPr txBox="1"/>
            <p:nvPr/>
          </p:nvSpPr>
          <p:spPr>
            <a:xfrm>
              <a:off x="1300386" y="2184658"/>
              <a:ext cx="3783041" cy="770513"/>
            </a:xfrm>
            <a:prstGeom prst="rect">
              <a:avLst/>
            </a:prstGeom>
            <a:noFill/>
          </p:spPr>
          <p:txBody>
            <a:bodyPr wrap="square" rtlCol="0">
              <a:spAutoFit/>
              <a:scene3d>
                <a:camera prst="orthographicFront"/>
                <a:lightRig rig="threePt" dir="t"/>
              </a:scene3d>
              <a:sp3d contourW="12700"/>
            </a:bodyPr>
            <a:lstStyle/>
            <a:p>
              <a:pPr algn="ctr"/>
              <a:r>
                <a:rPr lang="en" altLang="zh-CN" sz="2400" b="1" dirty="0">
                  <a:solidFill>
                    <a:schemeClr val="bg1"/>
                  </a:solidFill>
                  <a:cs typeface="+mn-ea"/>
                  <a:sym typeface="+mn-lt"/>
                </a:rPr>
                <a:t>Mathematica</a:t>
              </a:r>
              <a:endParaRPr lang="en-US" altLang="zh-CN" sz="2400" b="1" dirty="0">
                <a:solidFill>
                  <a:schemeClr val="bg1"/>
                </a:solidFill>
                <a:cs typeface="+mn-ea"/>
                <a:sym typeface="+mn-lt"/>
              </a:endParaRPr>
            </a:p>
          </p:txBody>
        </p:sp>
      </p:grpSp>
      <p:pic>
        <p:nvPicPr>
          <p:cNvPr id="42" name="图片 41">
            <a:extLst>
              <a:ext uri="{FF2B5EF4-FFF2-40B4-BE49-F238E27FC236}">
                <a16:creationId xmlns:a16="http://schemas.microsoft.com/office/drawing/2014/main" id="{8D53A78E-732D-F088-F6AB-EFD4A19D877C}"/>
              </a:ext>
            </a:extLst>
          </p:cNvPr>
          <p:cNvPicPr>
            <a:picLocks noChangeAspect="1"/>
          </p:cNvPicPr>
          <p:nvPr/>
        </p:nvPicPr>
        <p:blipFill>
          <a:blip r:embed="rId3"/>
          <a:stretch>
            <a:fillRect/>
          </a:stretch>
        </p:blipFill>
        <p:spPr>
          <a:xfrm>
            <a:off x="5963576" y="623793"/>
            <a:ext cx="5716524" cy="2189307"/>
          </a:xfrm>
          <a:prstGeom prst="rect">
            <a:avLst/>
          </a:prstGeom>
          <a:ln>
            <a:solidFill>
              <a:schemeClr val="tx1"/>
            </a:solidFill>
          </a:ln>
        </p:spPr>
      </p:pic>
      <p:pic>
        <p:nvPicPr>
          <p:cNvPr id="43" name="图片 42">
            <a:extLst>
              <a:ext uri="{FF2B5EF4-FFF2-40B4-BE49-F238E27FC236}">
                <a16:creationId xmlns:a16="http://schemas.microsoft.com/office/drawing/2014/main" id="{7482DACC-DBA4-AC32-903F-2BF3A3CEE1C1}"/>
              </a:ext>
            </a:extLst>
          </p:cNvPr>
          <p:cNvPicPr>
            <a:picLocks noChangeAspect="1"/>
          </p:cNvPicPr>
          <p:nvPr/>
        </p:nvPicPr>
        <p:blipFill>
          <a:blip r:embed="rId4"/>
          <a:stretch>
            <a:fillRect/>
          </a:stretch>
        </p:blipFill>
        <p:spPr>
          <a:xfrm>
            <a:off x="137849" y="3133128"/>
            <a:ext cx="5557652" cy="3307633"/>
          </a:xfrm>
          <a:prstGeom prst="rect">
            <a:avLst/>
          </a:prstGeom>
          <a:ln>
            <a:solidFill>
              <a:schemeClr val="tx1"/>
            </a:solidFill>
          </a:ln>
        </p:spPr>
      </p:pic>
      <p:pic>
        <p:nvPicPr>
          <p:cNvPr id="2" name="图片 1">
            <a:extLst>
              <a:ext uri="{FF2B5EF4-FFF2-40B4-BE49-F238E27FC236}">
                <a16:creationId xmlns:a16="http://schemas.microsoft.com/office/drawing/2014/main" id="{602FEEFE-F8E2-4EC9-191A-513FB2B34736}"/>
              </a:ext>
            </a:extLst>
          </p:cNvPr>
          <p:cNvPicPr>
            <a:picLocks noChangeAspect="1"/>
          </p:cNvPicPr>
          <p:nvPr/>
        </p:nvPicPr>
        <p:blipFill>
          <a:blip r:embed="rId5"/>
          <a:stretch>
            <a:fillRect/>
          </a:stretch>
        </p:blipFill>
        <p:spPr>
          <a:xfrm>
            <a:off x="5994371" y="3133128"/>
            <a:ext cx="5685729" cy="3574740"/>
          </a:xfrm>
          <a:prstGeom prst="rect">
            <a:avLst/>
          </a:prstGeom>
          <a:ln>
            <a:solidFill>
              <a:schemeClr val="tx1"/>
            </a:solidFill>
          </a:ln>
        </p:spPr>
      </p:pic>
    </p:spTree>
    <p:extLst>
      <p:ext uri="{BB962C8B-B14F-4D97-AF65-F5344CB8AC3E}">
        <p14:creationId xmlns:p14="http://schemas.microsoft.com/office/powerpoint/2010/main" val="52660209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505721" cy="788563"/>
            <a:chOff x="-158751" y="255365"/>
            <a:chExt cx="650572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28675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如何清晰表达一个</a:t>
              </a:r>
              <a:r>
                <a:rPr lang="en-US" altLang="zh-CN" sz="3200" b="1" dirty="0">
                  <a:solidFill>
                    <a:schemeClr val="tx1">
                      <a:lumMod val="75000"/>
                      <a:lumOff val="25000"/>
                    </a:schemeClr>
                  </a:solidFill>
                  <a:cs typeface="+mn-ea"/>
                  <a:sym typeface="+mn-lt"/>
                </a:rPr>
                <a:t>idea</a:t>
              </a:r>
              <a:endParaRPr lang="zh-CN" altLang="en-US" sz="3200" b="1" dirty="0">
                <a:solidFill>
                  <a:schemeClr val="tx1">
                    <a:lumMod val="75000"/>
                    <a:lumOff val="25000"/>
                  </a:schemeClr>
                </a:solidFill>
                <a:cs typeface="+mn-ea"/>
                <a:sym typeface="+mn-lt"/>
              </a:endParaRPr>
            </a:p>
          </p:txBody>
        </p:sp>
      </p:grpSp>
      <p:sp>
        <p:nvSpPr>
          <p:cNvPr id="3" name="矩形 2">
            <a:extLst>
              <a:ext uri="{FF2B5EF4-FFF2-40B4-BE49-F238E27FC236}">
                <a16:creationId xmlns:a16="http://schemas.microsoft.com/office/drawing/2014/main" id="{1EC079D8-9B0D-4003-AE16-46ABE4147220}"/>
              </a:ext>
            </a:extLst>
          </p:cNvPr>
          <p:cNvSpPr/>
          <p:nvPr/>
        </p:nvSpPr>
        <p:spPr>
          <a:xfrm>
            <a:off x="367735" y="1437027"/>
            <a:ext cx="12017071" cy="5428537"/>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1" dirty="0">
                <a:solidFill>
                  <a:srgbClr val="121212"/>
                </a:solidFill>
                <a:latin typeface="+mj-ea"/>
                <a:ea typeface="+mj-ea"/>
              </a:rPr>
              <a:t>idea</a:t>
            </a:r>
            <a:r>
              <a:rPr lang="zh-CN" altLang="en-US" sz="2400" b="1" dirty="0">
                <a:solidFill>
                  <a:srgbClr val="121212"/>
                </a:solidFill>
                <a:latin typeface="+mj-ea"/>
                <a:ea typeface="+mj-ea"/>
              </a:rPr>
              <a:t>的背景 </a:t>
            </a:r>
            <a:r>
              <a:rPr lang="en-US" altLang="zh-CN" sz="2000" dirty="0">
                <a:solidFill>
                  <a:srgbClr val="121212"/>
                </a:solidFill>
                <a:latin typeface="+mj-ea"/>
                <a:ea typeface="+mj-ea"/>
              </a:rPr>
              <a:t>(</a:t>
            </a:r>
            <a:r>
              <a:rPr lang="zh-CN" altLang="en-US" sz="2000" dirty="0"/>
              <a:t>一个大推力的火箭</a:t>
            </a:r>
            <a:r>
              <a:rPr lang="en-US" altLang="zh-CN" sz="2000" dirty="0">
                <a:solidFill>
                  <a:srgbClr val="121212"/>
                </a:solidFill>
                <a:latin typeface="+mj-ea"/>
                <a:ea typeface="+mj-ea"/>
              </a:rPr>
              <a:t>)</a:t>
            </a: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一个具体的研究问题 </a:t>
            </a:r>
            <a:r>
              <a:rPr lang="en-US" altLang="zh-CN" sz="2000" dirty="0">
                <a:solidFill>
                  <a:srgbClr val="121212"/>
                </a:solidFill>
                <a:latin typeface="+mj-ea"/>
                <a:ea typeface="+mj-ea"/>
              </a:rPr>
              <a:t>(</a:t>
            </a:r>
            <a:r>
              <a:rPr lang="zh-CN" altLang="en-US" sz="2000" dirty="0"/>
              <a:t>一次性将更多的货物送入太空</a:t>
            </a:r>
            <a:r>
              <a:rPr lang="en-US" altLang="zh-CN" sz="2000" dirty="0">
                <a:solidFill>
                  <a:srgbClr val="121212"/>
                </a:solidFill>
                <a:latin typeface="+mj-ea"/>
                <a:ea typeface="+mj-ea"/>
              </a:rPr>
              <a:t>)</a:t>
            </a: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别人是怎么做的 </a:t>
            </a:r>
            <a:r>
              <a:rPr lang="en-US" altLang="zh-CN" sz="2000" dirty="0">
                <a:solidFill>
                  <a:srgbClr val="121212"/>
                </a:solidFill>
                <a:latin typeface="+mj-ea"/>
                <a:ea typeface="+mj-ea"/>
              </a:rPr>
              <a:t>(</a:t>
            </a:r>
            <a:r>
              <a:rPr lang="zh-CN" altLang="en-US" sz="2000" dirty="0">
                <a:solidFill>
                  <a:srgbClr val="121212"/>
                </a:solidFill>
                <a:latin typeface="+mj-ea"/>
                <a:ea typeface="+mj-ea"/>
              </a:rPr>
              <a:t>相关工作</a:t>
            </a:r>
            <a:r>
              <a:rPr lang="en-US" altLang="zh-CN" sz="2000" dirty="0">
                <a:solidFill>
                  <a:srgbClr val="121212"/>
                </a:solidFill>
                <a:latin typeface="+mj-ea"/>
                <a:ea typeface="+mj-ea"/>
              </a:rPr>
              <a:t>)</a:t>
            </a: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别人的方法中存在什么问题 </a:t>
            </a:r>
            <a:r>
              <a:rPr lang="zh-CN" altLang="en-US" sz="2000" dirty="0">
                <a:solidFill>
                  <a:srgbClr val="121212"/>
                </a:solidFill>
                <a:latin typeface="+mj-ea"/>
                <a:ea typeface="+mj-ea"/>
              </a:rPr>
              <a:t>（</a:t>
            </a:r>
            <a:r>
              <a:rPr lang="zh-CN" altLang="en-US" sz="2000" dirty="0"/>
              <a:t>随着火箭运送货物重量的增加，需要携带的燃料也越来越多</a:t>
            </a:r>
            <a:r>
              <a:rPr lang="zh-CN" altLang="en-US" sz="2000" dirty="0">
                <a:solidFill>
                  <a:srgbClr val="121212"/>
                </a:solidFill>
                <a:latin typeface="+mj-ea"/>
                <a:ea typeface="+mj-ea"/>
              </a:rPr>
              <a:t>）</a:t>
            </a:r>
            <a:endParaRPr lang="en-US" altLang="zh-CN" sz="2000" dirty="0">
              <a:solidFill>
                <a:srgbClr val="121212"/>
              </a:solidFill>
              <a:latin typeface="+mj-ea"/>
              <a:ea typeface="+mj-ea"/>
            </a:endParaRP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别人的方法出现这些问题的原因是什么 </a:t>
            </a:r>
            <a:r>
              <a:rPr lang="zh-CN" altLang="en-US" sz="2000" dirty="0">
                <a:solidFill>
                  <a:srgbClr val="121212"/>
                </a:solidFill>
                <a:latin typeface="+mj-ea"/>
                <a:ea typeface="+mj-ea"/>
              </a:rPr>
              <a:t>（</a:t>
            </a:r>
            <a:r>
              <a:rPr lang="zh-CN" altLang="en-US" sz="2000" dirty="0"/>
              <a:t>火箭发射一次就需要装载好全程的燃料</a:t>
            </a:r>
            <a:r>
              <a:rPr lang="zh-CN" altLang="en-US" sz="2000" b="1" dirty="0">
                <a:solidFill>
                  <a:srgbClr val="121212"/>
                </a:solidFill>
                <a:latin typeface="+mj-ea"/>
                <a:ea typeface="+mj-ea"/>
              </a:rPr>
              <a:t>）</a:t>
            </a:r>
            <a:endParaRPr lang="en-US" altLang="zh-CN" sz="2000" b="1" dirty="0">
              <a:solidFill>
                <a:srgbClr val="121212"/>
              </a:solidFill>
              <a:latin typeface="+mj-ea"/>
              <a:ea typeface="+mj-ea"/>
            </a:endParaRP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你发现了什么新的现象或者信息并利用这一现象提出一个新的方法来避免前人的问题</a:t>
            </a:r>
            <a:endParaRPr lang="en-US" altLang="zh-CN" sz="2400" b="1" dirty="0">
              <a:solidFill>
                <a:srgbClr val="121212"/>
              </a:solidFill>
              <a:latin typeface="+mj-ea"/>
              <a:ea typeface="+mj-ea"/>
            </a:endParaRPr>
          </a:p>
          <a:p>
            <a:pPr>
              <a:lnSpc>
                <a:spcPct val="150000"/>
              </a:lnSpc>
            </a:pPr>
            <a:r>
              <a:rPr lang="zh-CN" altLang="en-US" dirty="0"/>
              <a:t>     （如果我们不是用火箭径直将货物一次性送入太空，而是通过接力的方法去运送货物）</a:t>
            </a:r>
            <a:endParaRPr lang="en-US" altLang="zh-CN" sz="2400" b="1" dirty="0">
              <a:solidFill>
                <a:srgbClr val="121212"/>
              </a:solidFill>
              <a:latin typeface="+mj-ea"/>
              <a:ea typeface="+mj-ea"/>
            </a:endParaRP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你的方法里面真正的挑战是什么 </a:t>
            </a:r>
            <a:r>
              <a:rPr lang="en-US" altLang="zh-CN" sz="2400" dirty="0">
                <a:solidFill>
                  <a:srgbClr val="121212"/>
                </a:solidFill>
                <a:latin typeface="+mj-ea"/>
                <a:ea typeface="+mj-ea"/>
              </a:rPr>
              <a:t>(</a:t>
            </a:r>
            <a:r>
              <a:rPr lang="zh-CN" altLang="en-US" dirty="0"/>
              <a:t>火箭接力的核心是火箭可以在空中完成接力的动作</a:t>
            </a:r>
            <a:r>
              <a:rPr lang="en-US" altLang="zh-CN" sz="2400" dirty="0">
                <a:solidFill>
                  <a:srgbClr val="121212"/>
                </a:solidFill>
                <a:latin typeface="+mj-ea"/>
                <a:ea typeface="+mj-ea"/>
              </a:rPr>
              <a:t>)</a:t>
            </a:r>
          </a:p>
          <a:p>
            <a:pPr marL="342900" indent="-342900">
              <a:lnSpc>
                <a:spcPct val="150000"/>
              </a:lnSpc>
              <a:buFont typeface="Arial" panose="020B0604020202020204" pitchFamily="34" charset="0"/>
              <a:buChar char="•"/>
            </a:pPr>
            <a:r>
              <a:rPr lang="zh-CN" altLang="en-US" sz="2400" b="1" dirty="0">
                <a:solidFill>
                  <a:srgbClr val="121212"/>
                </a:solidFill>
                <a:latin typeface="+mj-ea"/>
                <a:ea typeface="+mj-ea"/>
              </a:rPr>
              <a:t>为了克服挑战，你提出的具体的设计是什么 </a:t>
            </a:r>
            <a:r>
              <a:rPr lang="en-US" altLang="zh-CN" sz="2000" dirty="0">
                <a:solidFill>
                  <a:srgbClr val="121212"/>
                </a:solidFill>
                <a:latin typeface="+mj-ea"/>
                <a:ea typeface="+mj-ea"/>
              </a:rPr>
              <a:t>(</a:t>
            </a:r>
            <a:r>
              <a:rPr lang="zh-CN" altLang="en-US" sz="2000" dirty="0"/>
              <a:t>在</a:t>
            </a:r>
            <a:r>
              <a:rPr lang="en-US" altLang="zh-CN" sz="2000" dirty="0" err="1"/>
              <a:t>elon</a:t>
            </a:r>
            <a:r>
              <a:rPr lang="en-US" altLang="zh-CN" sz="2000" dirty="0"/>
              <a:t> musk</a:t>
            </a:r>
            <a:r>
              <a:rPr lang="zh-CN" altLang="en-US" sz="2000" dirty="0"/>
              <a:t>火箭回收的基础上，我们提出了适应火箭接力的，精准的火箭姿态控制技术</a:t>
            </a:r>
            <a:r>
              <a:rPr lang="en-US" altLang="zh-CN" sz="2000" dirty="0">
                <a:solidFill>
                  <a:srgbClr val="121212"/>
                </a:solidFill>
                <a:latin typeface="+mj-ea"/>
                <a:ea typeface="+mj-ea"/>
              </a:rPr>
              <a:t>)</a:t>
            </a:r>
            <a:endParaRPr lang="zh-CN" altLang="en-US" sz="2000" dirty="0">
              <a:latin typeface="+mj-ea"/>
              <a:ea typeface="+mj-ea"/>
            </a:endParaRPr>
          </a:p>
        </p:txBody>
      </p:sp>
      <p:sp>
        <p:nvSpPr>
          <p:cNvPr id="4" name="矩形 3">
            <a:extLst>
              <a:ext uri="{FF2B5EF4-FFF2-40B4-BE49-F238E27FC236}">
                <a16:creationId xmlns:a16="http://schemas.microsoft.com/office/drawing/2014/main" id="{70E2D244-C37E-4D98-AE31-675F325652ED}"/>
              </a:ext>
            </a:extLst>
          </p:cNvPr>
          <p:cNvSpPr/>
          <p:nvPr/>
        </p:nvSpPr>
        <p:spPr>
          <a:xfrm>
            <a:off x="6923817" y="1125126"/>
            <a:ext cx="4339650" cy="369332"/>
          </a:xfrm>
          <a:prstGeom prst="rect">
            <a:avLst/>
          </a:prstGeom>
        </p:spPr>
        <p:txBody>
          <a:bodyPr wrap="none">
            <a:spAutoFit/>
          </a:bodyPr>
          <a:lstStyle/>
          <a:p>
            <a:r>
              <a:rPr lang="zh-CN" altLang="en-US" dirty="0"/>
              <a:t>https://zhuanlan.zhihu.com/p/374386045</a:t>
            </a:r>
          </a:p>
        </p:txBody>
      </p:sp>
    </p:spTree>
    <p:extLst>
      <p:ext uri="{BB962C8B-B14F-4D97-AF65-F5344CB8AC3E}">
        <p14:creationId xmlns:p14="http://schemas.microsoft.com/office/powerpoint/2010/main" val="263054211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圆角矩形 57"/>
          <p:cNvSpPr/>
          <p:nvPr/>
        </p:nvSpPr>
        <p:spPr>
          <a:xfrm rot="18900000" flipV="1">
            <a:off x="-1162852" y="1052512"/>
            <a:ext cx="2984500" cy="43180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9" name="圆角矩形 58"/>
          <p:cNvSpPr/>
          <p:nvPr/>
        </p:nvSpPr>
        <p:spPr>
          <a:xfrm rot="18900000" flipV="1">
            <a:off x="914672" y="103227"/>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0" name="圆角矩形 59"/>
          <p:cNvSpPr/>
          <p:nvPr/>
        </p:nvSpPr>
        <p:spPr>
          <a:xfrm rot="18900000" flipV="1">
            <a:off x="-1420315" y="2365619"/>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3" name="组合 62"/>
          <p:cNvGrpSpPr/>
          <p:nvPr/>
        </p:nvGrpSpPr>
        <p:grpSpPr>
          <a:xfrm>
            <a:off x="2406922" y="127001"/>
            <a:ext cx="1191905" cy="774700"/>
            <a:chOff x="3647506" y="400042"/>
            <a:chExt cx="1462508" cy="950583"/>
          </a:xfrm>
        </p:grpSpPr>
        <p:sp>
          <p:nvSpPr>
            <p:cNvPr id="61" name="圆角矩形 60"/>
            <p:cNvSpPr/>
            <p:nvPr/>
          </p:nvSpPr>
          <p:spPr>
            <a:xfrm rot="18900000" flipV="1">
              <a:off x="3647506" y="1064984"/>
              <a:ext cx="1310715" cy="28564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rot="18900000" flipV="1">
              <a:off x="4825614" y="400042"/>
              <a:ext cx="284400" cy="28564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4" name="圆角矩形 63"/>
          <p:cNvSpPr/>
          <p:nvPr/>
        </p:nvSpPr>
        <p:spPr>
          <a:xfrm rot="18900000" flipV="1">
            <a:off x="11342808" y="5516494"/>
            <a:ext cx="1847676" cy="267323"/>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圆角矩形 64"/>
          <p:cNvSpPr/>
          <p:nvPr/>
        </p:nvSpPr>
        <p:spPr>
          <a:xfrm rot="18900000" flipV="1">
            <a:off x="8617193" y="6642100"/>
            <a:ext cx="2984500" cy="431800"/>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6" name="圆角矩形 65"/>
          <p:cNvSpPr/>
          <p:nvPr/>
        </p:nvSpPr>
        <p:spPr>
          <a:xfrm rot="18900000" flipV="1">
            <a:off x="11087419" y="4499418"/>
            <a:ext cx="2412212" cy="349001"/>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7" name="组合 66"/>
          <p:cNvGrpSpPr/>
          <p:nvPr/>
        </p:nvGrpSpPr>
        <p:grpSpPr>
          <a:xfrm rot="10800000">
            <a:off x="9602967" y="5124736"/>
            <a:ext cx="1777794" cy="1155509"/>
            <a:chOff x="3647506" y="400042"/>
            <a:chExt cx="1462508" cy="950583"/>
          </a:xfrm>
          <a:solidFill>
            <a:srgbClr val="37AB91"/>
          </a:solidFill>
        </p:grpSpPr>
        <p:sp>
          <p:nvSpPr>
            <p:cNvPr id="68" name="圆角矩形 67"/>
            <p:cNvSpPr/>
            <p:nvPr/>
          </p:nvSpPr>
          <p:spPr>
            <a:xfrm rot="18900000" flipV="1">
              <a:off x="3647506" y="1064984"/>
              <a:ext cx="1310715" cy="285641"/>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9" name="椭圆 68"/>
            <p:cNvSpPr/>
            <p:nvPr/>
          </p:nvSpPr>
          <p:spPr>
            <a:xfrm rot="18900000" flipV="1">
              <a:off x="4825614" y="400042"/>
              <a:ext cx="284400" cy="28564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p:cNvSpPr txBox="1"/>
          <p:nvPr/>
        </p:nvSpPr>
        <p:spPr>
          <a:xfrm>
            <a:off x="4487264" y="2921168"/>
            <a:ext cx="3217471" cy="1015663"/>
          </a:xfrm>
          <a:prstGeom prst="rect">
            <a:avLst/>
          </a:prstGeom>
          <a:noFill/>
        </p:spPr>
        <p:txBody>
          <a:bodyPr wrap="square" rtlCol="0">
            <a:spAutoFit/>
            <a:scene3d>
              <a:camera prst="orthographicFront"/>
              <a:lightRig rig="threePt" dir="t"/>
            </a:scene3d>
            <a:sp3d contourW="12700"/>
          </a:bodyPr>
          <a:lstStyle/>
          <a:p>
            <a:pPr algn="dist"/>
            <a:r>
              <a:rPr lang="zh-CN" altLang="en-US" sz="6000" b="1" dirty="0">
                <a:solidFill>
                  <a:schemeClr val="tx1">
                    <a:lumMod val="75000"/>
                    <a:lumOff val="25000"/>
                  </a:schemeClr>
                </a:solidFill>
                <a:cs typeface="+mn-ea"/>
                <a:sym typeface="+mn-lt"/>
              </a:rPr>
              <a:t>谢谢！</a:t>
            </a:r>
          </a:p>
        </p:txBody>
      </p:sp>
    </p:spTree>
    <p:extLst>
      <p:ext uri="{BB962C8B-B14F-4D97-AF65-F5344CB8AC3E}">
        <p14:creationId xmlns:p14="http://schemas.microsoft.com/office/powerpoint/2010/main" val="32534977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4865848" cy="788563"/>
            <a:chOff x="-158751" y="255365"/>
            <a:chExt cx="4865848"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2646878"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论文评价指标</a:t>
              </a:r>
            </a:p>
          </p:txBody>
        </p:sp>
      </p:grpSp>
      <p:grpSp>
        <p:nvGrpSpPr>
          <p:cNvPr id="6" name="组合 5">
            <a:extLst>
              <a:ext uri="{FF2B5EF4-FFF2-40B4-BE49-F238E27FC236}">
                <a16:creationId xmlns:a16="http://schemas.microsoft.com/office/drawing/2014/main" id="{858806EA-9264-AD89-CA6E-CDAA967825A5}"/>
              </a:ext>
            </a:extLst>
          </p:cNvPr>
          <p:cNvGrpSpPr/>
          <p:nvPr/>
        </p:nvGrpSpPr>
        <p:grpSpPr>
          <a:xfrm>
            <a:off x="2640195" y="1400727"/>
            <a:ext cx="4865642" cy="915455"/>
            <a:chOff x="960724" y="1899423"/>
            <a:chExt cx="4705064" cy="1415175"/>
          </a:xfrm>
        </p:grpSpPr>
        <p:sp>
          <p:nvSpPr>
            <p:cNvPr id="7" name="矩形 6">
              <a:extLst>
                <a:ext uri="{FF2B5EF4-FFF2-40B4-BE49-F238E27FC236}">
                  <a16:creationId xmlns:a16="http://schemas.microsoft.com/office/drawing/2014/main" id="{0E808D74-AF81-989A-164F-9E5DB9BA1184}"/>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8E3BDB2-9FCD-6B65-3D67-F5126E77C681}"/>
                    </a:ext>
                  </a:extLst>
                </p:cNvPr>
                <p:cNvSpPr txBox="1"/>
                <p:nvPr/>
              </p:nvSpPr>
              <p:spPr>
                <a:xfrm>
                  <a:off x="960724" y="1920608"/>
                  <a:ext cx="4705064" cy="1382447"/>
                </a:xfrm>
                <a:prstGeom prst="rect">
                  <a:avLst/>
                </a:prstGeom>
                <a:noFill/>
              </p:spPr>
              <p:txBody>
                <a:bodyPr wrap="square" rtlCol="0">
                  <a:spAutoFit/>
                  <a:scene3d>
                    <a:camera prst="orthographicFront"/>
                    <a:lightRig rig="threePt" dir="t"/>
                  </a:scene3d>
                  <a:sp3d contourW="12700"/>
                </a:bodyPr>
                <a:lstStyle/>
                <a:p>
                  <a:pPr algn="ctr"/>
                  <a14:m>
                    <m:oMathPara xmlns:m="http://schemas.openxmlformats.org/officeDocument/2006/math">
                      <m:oMathParaPr>
                        <m:jc m:val="centerGroup"/>
                      </m:oMathParaPr>
                      <m:oMath xmlns:m="http://schemas.openxmlformats.org/officeDocument/2006/math">
                        <m:r>
                          <a:rPr lang="zh-CN" altLang="en-US" sz="2400" b="0" i="1" dirty="0">
                            <a:solidFill>
                              <a:schemeClr val="bg1"/>
                            </a:solidFill>
                            <a:latin typeface="Cambria Math" panose="02040503050406030204" pitchFamily="18" charset="0"/>
                            <a:cs typeface="+mn-ea"/>
                            <a:sym typeface="+mn-lt"/>
                          </a:rPr>
                          <m:t>影响</m:t>
                        </m:r>
                        <m:r>
                          <a:rPr lang="zh-CN" altLang="en-US" sz="2400" b="0" i="1" dirty="0" smtClean="0">
                            <a:solidFill>
                              <a:schemeClr val="bg1"/>
                            </a:solidFill>
                            <a:latin typeface="Cambria Math" panose="02040503050406030204" pitchFamily="18" charset="0"/>
                            <a:cs typeface="+mn-ea"/>
                            <a:sym typeface="+mn-lt"/>
                          </a:rPr>
                          <m:t>因子</m:t>
                        </m:r>
                        <m:r>
                          <a:rPr lang="en-US" altLang="zh-CN" sz="2400" b="0" i="1" dirty="0" smtClean="0">
                            <a:solidFill>
                              <a:schemeClr val="bg1"/>
                            </a:solidFill>
                            <a:latin typeface="Cambria Math" panose="02040503050406030204" pitchFamily="18" charset="0"/>
                            <a:cs typeface="+mn-ea"/>
                            <a:sym typeface="+mn-lt"/>
                          </a:rPr>
                          <m:t>=</m:t>
                        </m:r>
                        <m:f>
                          <m:fPr>
                            <m:ctrlPr>
                              <a:rPr lang="en-US" altLang="zh-CN" sz="2400" i="1" dirty="0" smtClean="0">
                                <a:solidFill>
                                  <a:schemeClr val="bg1"/>
                                </a:solidFill>
                                <a:latin typeface="Cambria Math" panose="02040503050406030204" pitchFamily="18" charset="0"/>
                                <a:cs typeface="+mn-ea"/>
                                <a:sym typeface="+mn-lt"/>
                              </a:rPr>
                            </m:ctrlPr>
                          </m:fPr>
                          <m:num>
                            <m:r>
                              <m:rPr>
                                <m:nor/>
                              </m:rPr>
                              <a:rPr lang="zh-CN" altLang="en-US" sz="2400" dirty="0">
                                <a:solidFill>
                                  <a:schemeClr val="bg1"/>
                                </a:solidFill>
                                <a:cs typeface="+mn-ea"/>
                                <a:sym typeface="+mn-lt"/>
                              </a:rPr>
                              <m:t>近几年的总引用次数</m:t>
                            </m:r>
                          </m:num>
                          <m:den>
                            <m:r>
                              <a:rPr lang="zh-CN" altLang="en-US" sz="2400" b="0" i="1" dirty="0">
                                <a:solidFill>
                                  <a:schemeClr val="bg1"/>
                                </a:solidFill>
                                <a:latin typeface="Cambria Math" panose="02040503050406030204" pitchFamily="18" charset="0"/>
                                <a:cs typeface="+mn-ea"/>
                                <a:sym typeface="+mn-lt"/>
                              </a:rPr>
                              <m:t>近几年</m:t>
                            </m:r>
                            <m:r>
                              <a:rPr lang="zh-CN" altLang="en-US" sz="2400" b="0" i="1" dirty="0" smtClean="0">
                                <a:solidFill>
                                  <a:schemeClr val="bg1"/>
                                </a:solidFill>
                                <a:latin typeface="Cambria Math" panose="02040503050406030204" pitchFamily="18" charset="0"/>
                                <a:cs typeface="+mn-ea"/>
                                <a:sym typeface="+mn-lt"/>
                              </a:rPr>
                              <m:t>的</m:t>
                            </m:r>
                            <m:r>
                              <m:rPr>
                                <m:nor/>
                              </m:rPr>
                              <a:rPr lang="zh-CN" altLang="en-US" sz="2400" dirty="0">
                                <a:solidFill>
                                  <a:schemeClr val="bg1"/>
                                </a:solidFill>
                                <a:cs typeface="+mn-ea"/>
                                <a:sym typeface="+mn-lt"/>
                              </a:rPr>
                              <m:t>总文章数</m:t>
                            </m:r>
                          </m:den>
                        </m:f>
                      </m:oMath>
                    </m:oMathPara>
                  </a14:m>
                  <a:endParaRPr lang="zh-CN" altLang="en-US" sz="2400" dirty="0">
                    <a:solidFill>
                      <a:schemeClr val="bg1"/>
                    </a:solidFill>
                    <a:cs typeface="+mn-ea"/>
                    <a:sym typeface="+mn-lt"/>
                  </a:endParaRPr>
                </a:p>
              </p:txBody>
            </p:sp>
          </mc:Choice>
          <mc:Fallback xmlns="">
            <p:sp>
              <p:nvSpPr>
                <p:cNvPr id="8" name="文本框 7">
                  <a:extLst>
                    <a:ext uri="{FF2B5EF4-FFF2-40B4-BE49-F238E27FC236}">
                      <a16:creationId xmlns:a16="http://schemas.microsoft.com/office/drawing/2014/main" id="{98E3BDB2-9FCD-6B65-3D67-F5126E77C681}"/>
                    </a:ext>
                  </a:extLst>
                </p:cNvPr>
                <p:cNvSpPr txBox="1">
                  <a:spLocks noRot="1" noChangeAspect="1" noMove="1" noResize="1" noEditPoints="1" noAdjustHandles="1" noChangeArrowheads="1" noChangeShapeType="1" noTextEdit="1"/>
                </p:cNvSpPr>
                <p:nvPr/>
              </p:nvSpPr>
              <p:spPr>
                <a:xfrm>
                  <a:off x="960724" y="1920608"/>
                  <a:ext cx="4705064" cy="1382447"/>
                </a:xfrm>
                <a:prstGeom prst="rect">
                  <a:avLst/>
                </a:prstGeom>
                <a:blipFill>
                  <a:blip r:embed="rId3"/>
                  <a:stretch>
                    <a:fillRect b="-11268"/>
                  </a:stretch>
                </a:blipFill>
              </p:spPr>
              <p:txBody>
                <a:bodyPr/>
                <a:lstStyle/>
                <a:p>
                  <a:r>
                    <a:rPr lang="zh-CN" altLang="en-US">
                      <a:noFill/>
                    </a:rPr>
                    <a:t> </a:t>
                  </a:r>
                </a:p>
              </p:txBody>
            </p:sp>
          </mc:Fallback>
        </mc:AlternateContent>
      </p:grpSp>
      <p:sp>
        <p:nvSpPr>
          <p:cNvPr id="5" name="文本框 4">
            <a:extLst>
              <a:ext uri="{FF2B5EF4-FFF2-40B4-BE49-F238E27FC236}">
                <a16:creationId xmlns:a16="http://schemas.microsoft.com/office/drawing/2014/main" id="{44B6D08C-E224-845F-320F-32D2CB5499A1}"/>
              </a:ext>
            </a:extLst>
          </p:cNvPr>
          <p:cNvSpPr txBox="1"/>
          <p:nvPr/>
        </p:nvSpPr>
        <p:spPr>
          <a:xfrm>
            <a:off x="430492" y="2772309"/>
            <a:ext cx="1313180" cy="461665"/>
          </a:xfrm>
          <a:prstGeom prst="rect">
            <a:avLst/>
          </a:prstGeom>
          <a:noFill/>
        </p:spPr>
        <p:txBody>
          <a:bodyPr wrap="none" rtlCol="0">
            <a:spAutoFit/>
          </a:bodyPr>
          <a:lstStyle/>
          <a:p>
            <a:r>
              <a:rPr kumimoji="1" lang="en-US" altLang="zh-CN" sz="2400" b="1" dirty="0"/>
              <a:t>SCI</a:t>
            </a:r>
            <a:r>
              <a:rPr kumimoji="1" lang="zh-CN" altLang="en-US" sz="2400" b="1" dirty="0"/>
              <a:t>收录</a:t>
            </a:r>
            <a:endParaRPr kumimoji="1" lang="en-US" altLang="zh-CN" sz="2400" b="1" dirty="0"/>
          </a:p>
        </p:txBody>
      </p:sp>
      <p:cxnSp>
        <p:nvCxnSpPr>
          <p:cNvPr id="11" name="直线连接符 10">
            <a:extLst>
              <a:ext uri="{FF2B5EF4-FFF2-40B4-BE49-F238E27FC236}">
                <a16:creationId xmlns:a16="http://schemas.microsoft.com/office/drawing/2014/main" id="{18EC8582-E076-932F-37D9-CA6B1CB81327}"/>
              </a:ext>
            </a:extLst>
          </p:cNvPr>
          <p:cNvCxnSpPr/>
          <p:nvPr/>
        </p:nvCxnSpPr>
        <p:spPr>
          <a:xfrm>
            <a:off x="778055" y="3233974"/>
            <a:ext cx="0" cy="24397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5DBE2083-E6E7-93F3-198D-A9732C363D95}"/>
              </a:ext>
            </a:extLst>
          </p:cNvPr>
          <p:cNvCxnSpPr>
            <a:cxnSpLocks/>
          </p:cNvCxnSpPr>
          <p:nvPr/>
        </p:nvCxnSpPr>
        <p:spPr>
          <a:xfrm>
            <a:off x="767857" y="5673754"/>
            <a:ext cx="7494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616339DD-8F43-463D-D509-4291E7234F81}"/>
              </a:ext>
            </a:extLst>
          </p:cNvPr>
          <p:cNvCxnSpPr>
            <a:cxnSpLocks/>
          </p:cNvCxnSpPr>
          <p:nvPr/>
        </p:nvCxnSpPr>
        <p:spPr>
          <a:xfrm>
            <a:off x="778055" y="4080153"/>
            <a:ext cx="7494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4ECD759F-1075-57BE-D3AE-C55307841570}"/>
              </a:ext>
            </a:extLst>
          </p:cNvPr>
          <p:cNvSpPr txBox="1"/>
          <p:nvPr/>
        </p:nvSpPr>
        <p:spPr>
          <a:xfrm>
            <a:off x="5557651" y="2688522"/>
            <a:ext cx="65" cy="276999"/>
          </a:xfrm>
          <a:prstGeom prst="rect">
            <a:avLst/>
          </a:prstGeom>
          <a:noFill/>
        </p:spPr>
        <p:txBody>
          <a:bodyPr wrap="none" lIns="0" tIns="0" rIns="0" bIns="0" rtlCol="0">
            <a:spAutoFit/>
          </a:bodyPr>
          <a:lstStyle/>
          <a:p>
            <a:endParaRPr kumimoji="1" lang="zh-CN" altLang="en-US" dirty="0"/>
          </a:p>
        </p:txBody>
      </p:sp>
      <p:sp>
        <p:nvSpPr>
          <p:cNvPr id="20" name="文本框 19">
            <a:extLst>
              <a:ext uri="{FF2B5EF4-FFF2-40B4-BE49-F238E27FC236}">
                <a16:creationId xmlns:a16="http://schemas.microsoft.com/office/drawing/2014/main" id="{EB3331F8-5E0C-4C37-6BF9-BA242FD6BAFF}"/>
              </a:ext>
            </a:extLst>
          </p:cNvPr>
          <p:cNvSpPr txBox="1"/>
          <p:nvPr/>
        </p:nvSpPr>
        <p:spPr>
          <a:xfrm>
            <a:off x="311862" y="3944606"/>
            <a:ext cx="461665" cy="1056904"/>
          </a:xfrm>
          <a:prstGeom prst="rect">
            <a:avLst/>
          </a:prstGeom>
          <a:noFill/>
        </p:spPr>
        <p:txBody>
          <a:bodyPr vert="eaVert" wrap="square" rtlCol="0">
            <a:spAutoFit/>
          </a:bodyPr>
          <a:lstStyle/>
          <a:p>
            <a:r>
              <a:rPr kumimoji="1" lang="zh-CN" altLang="en-US" dirty="0"/>
              <a:t>分区方式</a:t>
            </a:r>
          </a:p>
        </p:txBody>
      </p:sp>
      <p:sp>
        <p:nvSpPr>
          <p:cNvPr id="22" name="文本框 21">
            <a:extLst>
              <a:ext uri="{FF2B5EF4-FFF2-40B4-BE49-F238E27FC236}">
                <a16:creationId xmlns:a16="http://schemas.microsoft.com/office/drawing/2014/main" id="{0AB5803E-4FFA-B4AE-D8E1-9C0234B22FE5}"/>
              </a:ext>
            </a:extLst>
          </p:cNvPr>
          <p:cNvSpPr txBox="1"/>
          <p:nvPr/>
        </p:nvSpPr>
        <p:spPr>
          <a:xfrm>
            <a:off x="1606388" y="3857802"/>
            <a:ext cx="3951133" cy="707886"/>
          </a:xfrm>
          <a:prstGeom prst="rect">
            <a:avLst/>
          </a:prstGeom>
          <a:noFill/>
        </p:spPr>
        <p:txBody>
          <a:bodyPr wrap="square" rtlCol="0">
            <a:spAutoFit/>
          </a:bodyPr>
          <a:lstStyle/>
          <a:p>
            <a:r>
              <a:rPr kumimoji="1" lang="en-US" altLang="zh-CN" sz="2000" dirty="0"/>
              <a:t>JCR</a:t>
            </a:r>
            <a:r>
              <a:rPr kumimoji="1" lang="zh-CN" altLang="en-US" sz="2000" dirty="0"/>
              <a:t>：国外分区 </a:t>
            </a:r>
            <a:endParaRPr kumimoji="1" lang="en-US" altLang="zh-CN" sz="2000" dirty="0"/>
          </a:p>
          <a:p>
            <a:r>
              <a:rPr kumimoji="1" lang="en-US" altLang="zh-CN" sz="2000" dirty="0"/>
              <a:t>           Q1-Q4</a:t>
            </a:r>
            <a:r>
              <a:rPr kumimoji="1" lang="zh-CN" altLang="en-US" sz="2000" dirty="0"/>
              <a:t>，各</a:t>
            </a:r>
            <a:r>
              <a:rPr kumimoji="1" lang="en-US" altLang="zh-CN" sz="2000" dirty="0"/>
              <a:t>25%</a:t>
            </a:r>
          </a:p>
        </p:txBody>
      </p:sp>
      <p:sp>
        <p:nvSpPr>
          <p:cNvPr id="31" name="文本框 30">
            <a:extLst>
              <a:ext uri="{FF2B5EF4-FFF2-40B4-BE49-F238E27FC236}">
                <a16:creationId xmlns:a16="http://schemas.microsoft.com/office/drawing/2014/main" id="{4380949C-44BF-A11F-4012-875F87C8254B}"/>
              </a:ext>
            </a:extLst>
          </p:cNvPr>
          <p:cNvSpPr txBox="1"/>
          <p:nvPr/>
        </p:nvSpPr>
        <p:spPr>
          <a:xfrm>
            <a:off x="1445379" y="5411867"/>
            <a:ext cx="3921266" cy="1015663"/>
          </a:xfrm>
          <a:prstGeom prst="rect">
            <a:avLst/>
          </a:prstGeom>
          <a:noFill/>
        </p:spPr>
        <p:txBody>
          <a:bodyPr wrap="none" rtlCol="0">
            <a:spAutoFit/>
          </a:bodyPr>
          <a:lstStyle/>
          <a:p>
            <a:r>
              <a:rPr kumimoji="1" lang="zh-CN" altLang="en-US" sz="2000" dirty="0"/>
              <a:t>中科院：国内分区</a:t>
            </a:r>
            <a:endParaRPr kumimoji="1" lang="en-US" altLang="zh-CN" sz="2000" dirty="0"/>
          </a:p>
          <a:p>
            <a:r>
              <a:rPr kumimoji="1" lang="en-US" altLang="zh-CN" sz="2000" dirty="0"/>
              <a:t>              1</a:t>
            </a:r>
            <a:r>
              <a:rPr kumimoji="1" lang="zh-CN" altLang="en-US" sz="2000" dirty="0"/>
              <a:t>区</a:t>
            </a:r>
            <a:r>
              <a:rPr kumimoji="1" lang="en-US" altLang="zh-CN" sz="2000" dirty="0"/>
              <a:t>-4</a:t>
            </a:r>
            <a:r>
              <a:rPr kumimoji="1" lang="zh-CN" altLang="en-US" sz="2000" dirty="0"/>
              <a:t>区</a:t>
            </a:r>
            <a:endParaRPr kumimoji="1" lang="en-US" altLang="zh-CN" sz="2000" dirty="0"/>
          </a:p>
          <a:p>
            <a:r>
              <a:rPr kumimoji="1" lang="en-US" altLang="zh-CN" sz="2000" dirty="0"/>
              <a:t>               5%</a:t>
            </a:r>
            <a:r>
              <a:rPr kumimoji="1" lang="zh-CN" altLang="en-US" sz="2000" dirty="0"/>
              <a:t>，</a:t>
            </a:r>
            <a:r>
              <a:rPr kumimoji="1" lang="en-US" altLang="zh-CN" sz="2000" dirty="0"/>
              <a:t>15%</a:t>
            </a:r>
            <a:r>
              <a:rPr kumimoji="1" lang="zh-CN" altLang="en-US" sz="2000" dirty="0"/>
              <a:t>，</a:t>
            </a:r>
            <a:r>
              <a:rPr kumimoji="1" lang="en-US" altLang="zh-CN" sz="2000" dirty="0"/>
              <a:t>30%</a:t>
            </a:r>
            <a:r>
              <a:rPr kumimoji="1" lang="zh-CN" altLang="en-US" sz="2000" dirty="0"/>
              <a:t>，</a:t>
            </a:r>
            <a:r>
              <a:rPr kumimoji="1" lang="en-US" altLang="zh-CN" sz="2000" dirty="0"/>
              <a:t>50%</a:t>
            </a:r>
          </a:p>
        </p:txBody>
      </p:sp>
      <p:sp>
        <p:nvSpPr>
          <p:cNvPr id="32" name="文本框 31">
            <a:extLst>
              <a:ext uri="{FF2B5EF4-FFF2-40B4-BE49-F238E27FC236}">
                <a16:creationId xmlns:a16="http://schemas.microsoft.com/office/drawing/2014/main" id="{DC6DA22F-5144-C306-0F56-AA375AA2FF97}"/>
              </a:ext>
            </a:extLst>
          </p:cNvPr>
          <p:cNvSpPr txBox="1"/>
          <p:nvPr/>
        </p:nvSpPr>
        <p:spPr>
          <a:xfrm>
            <a:off x="5557651" y="2764842"/>
            <a:ext cx="1433406" cy="461665"/>
          </a:xfrm>
          <a:prstGeom prst="rect">
            <a:avLst/>
          </a:prstGeom>
          <a:noFill/>
        </p:spPr>
        <p:txBody>
          <a:bodyPr wrap="none" rtlCol="0">
            <a:spAutoFit/>
          </a:bodyPr>
          <a:lstStyle/>
          <a:p>
            <a:r>
              <a:rPr kumimoji="1" lang="en-US" altLang="zh-CN" sz="2400" b="1" dirty="0"/>
              <a:t>CCF</a:t>
            </a:r>
            <a:r>
              <a:rPr kumimoji="1" lang="zh-CN" altLang="en-US" sz="2400" b="1" dirty="0"/>
              <a:t>推荐</a:t>
            </a:r>
            <a:endParaRPr kumimoji="1" lang="en-US" altLang="zh-CN" sz="2400" b="1" dirty="0"/>
          </a:p>
        </p:txBody>
      </p:sp>
      <p:sp>
        <p:nvSpPr>
          <p:cNvPr id="34" name="文本框 33">
            <a:extLst>
              <a:ext uri="{FF2B5EF4-FFF2-40B4-BE49-F238E27FC236}">
                <a16:creationId xmlns:a16="http://schemas.microsoft.com/office/drawing/2014/main" id="{7C980288-512C-2944-6E45-C1318CCE463E}"/>
              </a:ext>
            </a:extLst>
          </p:cNvPr>
          <p:cNvSpPr txBox="1"/>
          <p:nvPr/>
        </p:nvSpPr>
        <p:spPr>
          <a:xfrm>
            <a:off x="6448068" y="3557260"/>
            <a:ext cx="5924392" cy="3170099"/>
          </a:xfrm>
          <a:prstGeom prst="rect">
            <a:avLst/>
          </a:prstGeom>
          <a:noFill/>
        </p:spPr>
        <p:txBody>
          <a:bodyPr wrap="square">
            <a:spAutoFit/>
          </a:bodyPr>
          <a:lstStyle/>
          <a:p>
            <a:endParaRPr kumimoji="1" lang="en-US" altLang="zh-CN" sz="2000" dirty="0"/>
          </a:p>
          <a:p>
            <a:r>
              <a:rPr kumimoji="1" lang="zh-CN" altLang="en-US" sz="2000" dirty="0"/>
              <a:t>推荐国际学术会议和期刊目录，按研究领域划分，每个研究区域为</a:t>
            </a:r>
            <a:r>
              <a:rPr kumimoji="1" lang="en-US" altLang="zh-CN" sz="2000" dirty="0"/>
              <a:t>ABC</a:t>
            </a:r>
            <a:r>
              <a:rPr kumimoji="1" lang="zh-CN" altLang="en-US" sz="2000" dirty="0"/>
              <a:t>三档</a:t>
            </a:r>
            <a:endParaRPr kumimoji="1" lang="en-US" altLang="zh-CN" sz="2000" dirty="0"/>
          </a:p>
          <a:p>
            <a:endParaRPr kumimoji="1" lang="en-US" altLang="zh-CN" sz="2000" dirty="0"/>
          </a:p>
          <a:p>
            <a:endParaRPr kumimoji="1" lang="en-US" altLang="zh-CN" sz="2000" dirty="0"/>
          </a:p>
          <a:p>
            <a:endParaRPr kumimoji="1" lang="en-US" altLang="zh-CN" sz="2000" dirty="0"/>
          </a:p>
          <a:p>
            <a:r>
              <a:rPr kumimoji="1" lang="zh-CN" altLang="en-US" sz="2000" dirty="0"/>
              <a:t>计算领域高质量科技期刊分级目录（</a:t>
            </a:r>
            <a:r>
              <a:rPr kumimoji="1" lang="en-US" altLang="zh-CN" sz="2000" dirty="0"/>
              <a:t>2022</a:t>
            </a:r>
            <a:r>
              <a:rPr kumimoji="1" lang="zh-CN" altLang="en-US" sz="2000" dirty="0"/>
              <a:t>年</a:t>
            </a:r>
            <a:r>
              <a:rPr kumimoji="1" lang="en-US" altLang="zh-CN" sz="2000" dirty="0"/>
              <a:t>2</a:t>
            </a:r>
            <a:r>
              <a:rPr kumimoji="1" lang="zh-CN" altLang="en-US" sz="2000" dirty="0"/>
              <a:t>月</a:t>
            </a:r>
            <a:r>
              <a:rPr kumimoji="1" lang="en-US" altLang="zh-CN" sz="2000" dirty="0"/>
              <a:t>19</a:t>
            </a:r>
            <a:r>
              <a:rPr kumimoji="1" lang="zh-CN" altLang="en-US" sz="2000" dirty="0"/>
              <a:t>日发布）不按研究领域划分，分为</a:t>
            </a:r>
            <a:r>
              <a:rPr kumimoji="1" lang="en-US" altLang="zh-CN" sz="2000" dirty="0"/>
              <a:t>T1</a:t>
            </a:r>
            <a:r>
              <a:rPr kumimoji="1" lang="zh-CN" altLang="en-US" sz="2000" dirty="0"/>
              <a:t>（最顶级期刊）、</a:t>
            </a:r>
            <a:r>
              <a:rPr kumimoji="1" lang="en-US" altLang="zh-CN" sz="2000" dirty="0"/>
              <a:t>T2</a:t>
            </a:r>
            <a:r>
              <a:rPr kumimoji="1" lang="zh-CN" altLang="en-US" sz="2000" dirty="0"/>
              <a:t>（非常优秀期刊）和</a:t>
            </a:r>
            <a:r>
              <a:rPr kumimoji="1" lang="en-US" altLang="zh-CN" sz="2000" dirty="0"/>
              <a:t>T3</a:t>
            </a:r>
            <a:r>
              <a:rPr kumimoji="1" lang="zh-CN" altLang="en-US" sz="2000" dirty="0"/>
              <a:t>（优秀期刊）三档。</a:t>
            </a:r>
          </a:p>
          <a:p>
            <a:endParaRPr kumimoji="1" lang="zh-CN" altLang="en-US" sz="2000" dirty="0"/>
          </a:p>
        </p:txBody>
      </p:sp>
      <p:cxnSp>
        <p:nvCxnSpPr>
          <p:cNvPr id="33" name="直线连接符 10">
            <a:extLst>
              <a:ext uri="{FF2B5EF4-FFF2-40B4-BE49-F238E27FC236}">
                <a16:creationId xmlns:a16="http://schemas.microsoft.com/office/drawing/2014/main" id="{3799D500-F194-4A71-849C-5533279F482C}"/>
              </a:ext>
            </a:extLst>
          </p:cNvPr>
          <p:cNvCxnSpPr/>
          <p:nvPr/>
        </p:nvCxnSpPr>
        <p:spPr>
          <a:xfrm>
            <a:off x="5743933" y="3326030"/>
            <a:ext cx="0" cy="24397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直线箭头连接符 15">
            <a:extLst>
              <a:ext uri="{FF2B5EF4-FFF2-40B4-BE49-F238E27FC236}">
                <a16:creationId xmlns:a16="http://schemas.microsoft.com/office/drawing/2014/main" id="{3F7282F7-3B33-4031-A4CB-713751DC4FF0}"/>
              </a:ext>
            </a:extLst>
          </p:cNvPr>
          <p:cNvCxnSpPr>
            <a:cxnSpLocks/>
          </p:cNvCxnSpPr>
          <p:nvPr/>
        </p:nvCxnSpPr>
        <p:spPr>
          <a:xfrm>
            <a:off x="5743933" y="4017822"/>
            <a:ext cx="7494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线箭头连接符 12">
            <a:extLst>
              <a:ext uri="{FF2B5EF4-FFF2-40B4-BE49-F238E27FC236}">
                <a16:creationId xmlns:a16="http://schemas.microsoft.com/office/drawing/2014/main" id="{F717827E-DE67-4256-B858-7A44F2EBD352}"/>
              </a:ext>
            </a:extLst>
          </p:cNvPr>
          <p:cNvCxnSpPr>
            <a:cxnSpLocks/>
          </p:cNvCxnSpPr>
          <p:nvPr/>
        </p:nvCxnSpPr>
        <p:spPr>
          <a:xfrm>
            <a:off x="5733331" y="5738479"/>
            <a:ext cx="7494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8134963"/>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756611" cy="788563"/>
            <a:chOff x="-158751" y="255365"/>
            <a:chExt cx="9756611"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7537641"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如何搜索（关键词</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时间）</a:t>
              </a:r>
            </a:p>
          </p:txBody>
        </p:sp>
      </p:grpSp>
      <p:pic>
        <p:nvPicPr>
          <p:cNvPr id="3" name="图片 2">
            <a:extLst>
              <a:ext uri="{FF2B5EF4-FFF2-40B4-BE49-F238E27FC236}">
                <a16:creationId xmlns:a16="http://schemas.microsoft.com/office/drawing/2014/main" id="{027B8049-F782-4930-A95C-D080ACCA8C65}"/>
              </a:ext>
            </a:extLst>
          </p:cNvPr>
          <p:cNvPicPr>
            <a:picLocks noChangeAspect="1"/>
          </p:cNvPicPr>
          <p:nvPr/>
        </p:nvPicPr>
        <p:blipFill rotWithShape="1">
          <a:blip r:embed="rId3"/>
          <a:srcRect r="29500"/>
          <a:stretch/>
        </p:blipFill>
        <p:spPr>
          <a:xfrm>
            <a:off x="2060219" y="1526650"/>
            <a:ext cx="6838402" cy="4821455"/>
          </a:xfrm>
          <a:prstGeom prst="rect">
            <a:avLst/>
          </a:prstGeom>
        </p:spPr>
      </p:pic>
      <p:sp>
        <p:nvSpPr>
          <p:cNvPr id="8" name="矩形 7">
            <a:extLst>
              <a:ext uri="{FF2B5EF4-FFF2-40B4-BE49-F238E27FC236}">
                <a16:creationId xmlns:a16="http://schemas.microsoft.com/office/drawing/2014/main" id="{E146CCE7-AD7C-4253-93EA-7F37F9F2E658}"/>
              </a:ext>
            </a:extLst>
          </p:cNvPr>
          <p:cNvSpPr/>
          <p:nvPr/>
        </p:nvSpPr>
        <p:spPr>
          <a:xfrm>
            <a:off x="8328820" y="988032"/>
            <a:ext cx="2685415"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https://scholar.google.com/</a:t>
            </a:r>
          </a:p>
        </p:txBody>
      </p:sp>
    </p:spTree>
    <p:extLst>
      <p:ext uri="{BB962C8B-B14F-4D97-AF65-F5344CB8AC3E}">
        <p14:creationId xmlns:p14="http://schemas.microsoft.com/office/powerpoint/2010/main" val="415204911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10809783" cy="788563"/>
            <a:chOff x="-158751" y="255365"/>
            <a:chExt cx="10809783"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8590813"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如何搜索（主题关键词</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时间）</a:t>
              </a:r>
            </a:p>
          </p:txBody>
        </p:sp>
      </p:grpSp>
      <p:pic>
        <p:nvPicPr>
          <p:cNvPr id="6" name="图片 5">
            <a:extLst>
              <a:ext uri="{FF2B5EF4-FFF2-40B4-BE49-F238E27FC236}">
                <a16:creationId xmlns:a16="http://schemas.microsoft.com/office/drawing/2014/main" id="{D4BE5145-7397-40A4-95AB-D0B8CB86F226}"/>
              </a:ext>
            </a:extLst>
          </p:cNvPr>
          <p:cNvPicPr>
            <a:picLocks noChangeAspect="1"/>
          </p:cNvPicPr>
          <p:nvPr/>
        </p:nvPicPr>
        <p:blipFill rotWithShape="1">
          <a:blip r:embed="rId3"/>
          <a:srcRect r="30034"/>
          <a:stretch/>
        </p:blipFill>
        <p:spPr>
          <a:xfrm>
            <a:off x="2363337" y="1306084"/>
            <a:ext cx="6860176" cy="4873665"/>
          </a:xfrm>
          <a:prstGeom prst="rect">
            <a:avLst/>
          </a:prstGeom>
        </p:spPr>
      </p:pic>
    </p:spTree>
    <p:extLst>
      <p:ext uri="{BB962C8B-B14F-4D97-AF65-F5344CB8AC3E}">
        <p14:creationId xmlns:p14="http://schemas.microsoft.com/office/powerpoint/2010/main" val="166113499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9926529" cy="788563"/>
            <a:chOff x="-158751" y="255365"/>
            <a:chExt cx="9926529"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770755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如何搜索（用户学术档案）</a:t>
              </a:r>
            </a:p>
          </p:txBody>
        </p:sp>
      </p:grpSp>
      <p:pic>
        <p:nvPicPr>
          <p:cNvPr id="2" name="图片 1">
            <a:extLst>
              <a:ext uri="{FF2B5EF4-FFF2-40B4-BE49-F238E27FC236}">
                <a16:creationId xmlns:a16="http://schemas.microsoft.com/office/drawing/2014/main" id="{9D49FE43-39DE-4859-8732-3A2AB10866D3}"/>
              </a:ext>
            </a:extLst>
          </p:cNvPr>
          <p:cNvPicPr>
            <a:picLocks noChangeAspect="1"/>
          </p:cNvPicPr>
          <p:nvPr/>
        </p:nvPicPr>
        <p:blipFill>
          <a:blip r:embed="rId3"/>
          <a:stretch>
            <a:fillRect/>
          </a:stretch>
        </p:blipFill>
        <p:spPr>
          <a:xfrm>
            <a:off x="1501887" y="1319669"/>
            <a:ext cx="9703242" cy="4861198"/>
          </a:xfrm>
          <a:prstGeom prst="rect">
            <a:avLst/>
          </a:prstGeom>
        </p:spPr>
      </p:pic>
    </p:spTree>
    <p:extLst>
      <p:ext uri="{BB962C8B-B14F-4D97-AF65-F5344CB8AC3E}">
        <p14:creationId xmlns:p14="http://schemas.microsoft.com/office/powerpoint/2010/main" val="3190837760"/>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643579" cy="788563"/>
            <a:chOff x="-158751" y="255365"/>
            <a:chExt cx="6643579"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42460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论文订阅</a:t>
              </a:r>
            </a:p>
          </p:txBody>
        </p:sp>
      </p:grpSp>
      <p:pic>
        <p:nvPicPr>
          <p:cNvPr id="3" name="图片 2">
            <a:extLst>
              <a:ext uri="{FF2B5EF4-FFF2-40B4-BE49-F238E27FC236}">
                <a16:creationId xmlns:a16="http://schemas.microsoft.com/office/drawing/2014/main" id="{804A54F4-D8EF-472D-8F0E-7BB4CC6DDF5C}"/>
              </a:ext>
            </a:extLst>
          </p:cNvPr>
          <p:cNvPicPr>
            <a:picLocks noChangeAspect="1"/>
          </p:cNvPicPr>
          <p:nvPr/>
        </p:nvPicPr>
        <p:blipFill>
          <a:blip r:embed="rId3"/>
          <a:stretch>
            <a:fillRect/>
          </a:stretch>
        </p:blipFill>
        <p:spPr>
          <a:xfrm>
            <a:off x="1022291" y="1294164"/>
            <a:ext cx="10022460" cy="5021122"/>
          </a:xfrm>
          <a:prstGeom prst="rect">
            <a:avLst/>
          </a:prstGeom>
        </p:spPr>
      </p:pic>
    </p:spTree>
    <p:extLst>
      <p:ext uri="{BB962C8B-B14F-4D97-AF65-F5344CB8AC3E}">
        <p14:creationId xmlns:p14="http://schemas.microsoft.com/office/powerpoint/2010/main" val="174052314"/>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751" y="255365"/>
            <a:ext cx="6643579" cy="788563"/>
            <a:chOff x="-158751" y="255365"/>
            <a:chExt cx="6643579" cy="788563"/>
          </a:xfrm>
        </p:grpSpPr>
        <p:grpSp>
          <p:nvGrpSpPr>
            <p:cNvPr id="18" name="组合 17"/>
            <p:cNvGrpSpPr/>
            <p:nvPr/>
          </p:nvGrpSpPr>
          <p:grpSpPr>
            <a:xfrm rot="5400000">
              <a:off x="433600" y="-336986"/>
              <a:ext cx="788563" cy="1973265"/>
              <a:chOff x="998435" y="608805"/>
              <a:chExt cx="1414431" cy="3539410"/>
            </a:xfrm>
          </p:grpSpPr>
          <p:grpSp>
            <p:nvGrpSpPr>
              <p:cNvPr id="23" name="组合 22"/>
              <p:cNvGrpSpPr/>
              <p:nvPr/>
            </p:nvGrpSpPr>
            <p:grpSpPr>
              <a:xfrm>
                <a:off x="1513847" y="608805"/>
                <a:ext cx="374943" cy="2281237"/>
                <a:chOff x="3378207" y="1563846"/>
                <a:chExt cx="232791" cy="1416352"/>
              </a:xfrm>
            </p:grpSpPr>
            <p:sp>
              <p:nvSpPr>
                <p:cNvPr id="29" name="圆角矩形 28"/>
                <p:cNvSpPr/>
                <p:nvPr/>
              </p:nvSpPr>
              <p:spPr>
                <a:xfrm rot="16200000" flipV="1">
                  <a:off x="2960504" y="2329704"/>
                  <a:ext cx="1068198" cy="232790"/>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rot="16200000" flipV="1">
                  <a:off x="3378713" y="1563340"/>
                  <a:ext cx="231778" cy="232790"/>
                </a:xfrm>
                <a:prstGeom prst="ellipse">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4" name="组合 23"/>
              <p:cNvGrpSpPr/>
              <p:nvPr/>
            </p:nvGrpSpPr>
            <p:grpSpPr>
              <a:xfrm>
                <a:off x="2212348" y="1293810"/>
                <a:ext cx="200518" cy="1219995"/>
                <a:chOff x="3378207" y="1563846"/>
                <a:chExt cx="232791" cy="1416352"/>
              </a:xfrm>
              <a:solidFill>
                <a:srgbClr val="FF9409"/>
              </a:solidFill>
            </p:grpSpPr>
            <p:sp>
              <p:nvSpPr>
                <p:cNvPr id="27" name="圆角矩形 26"/>
                <p:cNvSpPr/>
                <p:nvPr/>
              </p:nvSpPr>
              <p:spPr>
                <a:xfrm rot="16200000" flipV="1">
                  <a:off x="2960504" y="2329704"/>
                  <a:ext cx="1068198" cy="232790"/>
                </a:xfrm>
                <a:prstGeom prst="roundRect">
                  <a:avLst>
                    <a:gd name="adj" fmla="val 5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椭圆 27"/>
                <p:cNvSpPr/>
                <p:nvPr/>
              </p:nvSpPr>
              <p:spPr>
                <a:xfrm rot="16200000" flipV="1">
                  <a:off x="3378713" y="1563340"/>
                  <a:ext cx="231778" cy="23279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圆角矩形 24"/>
              <p:cNvSpPr/>
              <p:nvPr/>
            </p:nvSpPr>
            <p:spPr>
              <a:xfrm rot="5400000">
                <a:off x="1518573" y="3428738"/>
                <a:ext cx="1064012" cy="374942"/>
              </a:xfrm>
              <a:prstGeom prst="roundRect">
                <a:avLst>
                  <a:gd name="adj" fmla="val 50000"/>
                </a:avLst>
              </a:prstGeom>
              <a:solidFill>
                <a:srgbClr val="37A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圆角矩形 25"/>
              <p:cNvSpPr/>
              <p:nvPr/>
            </p:nvSpPr>
            <p:spPr>
              <a:xfrm rot="5400000">
                <a:off x="422843" y="3043475"/>
                <a:ext cx="1471965" cy="320782"/>
              </a:xfrm>
              <a:prstGeom prst="roundRect">
                <a:avLst>
                  <a:gd name="adj" fmla="val 50000"/>
                </a:avLst>
              </a:prstGeom>
              <a:solidFill>
                <a:srgbClr val="FF940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1" name="文本框 20"/>
            <p:cNvSpPr txBox="1"/>
            <p:nvPr/>
          </p:nvSpPr>
          <p:spPr>
            <a:xfrm>
              <a:off x="2060219" y="337876"/>
              <a:ext cx="4424609" cy="584775"/>
            </a:xfrm>
            <a:prstGeom prst="rect">
              <a:avLst/>
            </a:prstGeom>
            <a:noFill/>
          </p:spPr>
          <p:txBody>
            <a:bodyPr wrap="none" rtlCol="0">
              <a:spAutoFit/>
              <a:scene3d>
                <a:camera prst="orthographicFront"/>
                <a:lightRig rig="threePt" dir="t"/>
              </a:scene3d>
              <a:sp3d contourW="12700"/>
            </a:bodyPr>
            <a:lstStyle/>
            <a:p>
              <a:r>
                <a:rPr lang="zh-CN" altLang="en-US" sz="3200" b="1" dirty="0">
                  <a:solidFill>
                    <a:schemeClr val="tx1">
                      <a:lumMod val="75000"/>
                      <a:lumOff val="25000"/>
                    </a:schemeClr>
                  </a:solidFill>
                  <a:cs typeface="+mn-ea"/>
                  <a:sym typeface="+mn-lt"/>
                </a:rPr>
                <a:t>获取英文论文</a:t>
              </a:r>
              <a:r>
                <a:rPr lang="en-US" altLang="zh-CN" sz="3200" b="1" dirty="0">
                  <a:solidFill>
                    <a:schemeClr val="tx1">
                      <a:lumMod val="75000"/>
                      <a:lumOff val="25000"/>
                    </a:schemeClr>
                  </a:solidFill>
                  <a:cs typeface="+mn-ea"/>
                  <a:sym typeface="+mn-lt"/>
                </a:rPr>
                <a:t>-</a:t>
              </a:r>
              <a:r>
                <a:rPr lang="zh-CN" altLang="en-US" sz="3200" b="1" dirty="0">
                  <a:solidFill>
                    <a:schemeClr val="tx1">
                      <a:lumMod val="75000"/>
                      <a:lumOff val="25000"/>
                    </a:schemeClr>
                  </a:solidFill>
                  <a:cs typeface="+mn-ea"/>
                  <a:sym typeface="+mn-lt"/>
                </a:rPr>
                <a:t>论文订阅</a:t>
              </a:r>
            </a:p>
          </p:txBody>
        </p:sp>
      </p:grpSp>
      <p:grpSp>
        <p:nvGrpSpPr>
          <p:cNvPr id="6" name="组合 5">
            <a:extLst>
              <a:ext uri="{FF2B5EF4-FFF2-40B4-BE49-F238E27FC236}">
                <a16:creationId xmlns:a16="http://schemas.microsoft.com/office/drawing/2014/main" id="{858806EA-9264-AD89-CA6E-CDAA967825A5}"/>
              </a:ext>
            </a:extLst>
          </p:cNvPr>
          <p:cNvGrpSpPr/>
          <p:nvPr/>
        </p:nvGrpSpPr>
        <p:grpSpPr>
          <a:xfrm>
            <a:off x="7667395" y="1488130"/>
            <a:ext cx="3113775" cy="4780710"/>
            <a:chOff x="1055688" y="1899423"/>
            <a:chExt cx="4610100" cy="1415175"/>
          </a:xfrm>
        </p:grpSpPr>
        <p:sp>
          <p:nvSpPr>
            <p:cNvPr id="7" name="矩形 6">
              <a:extLst>
                <a:ext uri="{FF2B5EF4-FFF2-40B4-BE49-F238E27FC236}">
                  <a16:creationId xmlns:a16="http://schemas.microsoft.com/office/drawing/2014/main" id="{0E808D74-AF81-989A-164F-9E5DB9BA1184}"/>
                </a:ext>
              </a:extLst>
            </p:cNvPr>
            <p:cNvSpPr/>
            <p:nvPr/>
          </p:nvSpPr>
          <p:spPr>
            <a:xfrm>
              <a:off x="1055688" y="1899423"/>
              <a:ext cx="4610100" cy="14151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文本框 7">
              <a:extLst>
                <a:ext uri="{FF2B5EF4-FFF2-40B4-BE49-F238E27FC236}">
                  <a16:creationId xmlns:a16="http://schemas.microsoft.com/office/drawing/2014/main" id="{98E3BDB2-9FCD-6B65-3D67-F5126E77C681}"/>
                </a:ext>
              </a:extLst>
            </p:cNvPr>
            <p:cNvSpPr txBox="1"/>
            <p:nvPr/>
          </p:nvSpPr>
          <p:spPr>
            <a:xfrm>
              <a:off x="1469216" y="2538680"/>
              <a:ext cx="3783041" cy="136661"/>
            </a:xfrm>
            <a:prstGeom prst="rect">
              <a:avLst/>
            </a:prstGeom>
            <a:noFill/>
          </p:spPr>
          <p:txBody>
            <a:bodyPr wrap="square" rtlCol="0">
              <a:spAutoFit/>
              <a:scene3d>
                <a:camera prst="orthographicFront"/>
                <a:lightRig rig="threePt" dir="t"/>
              </a:scene3d>
              <a:sp3d contourW="12700"/>
            </a:bodyPr>
            <a:lstStyle/>
            <a:p>
              <a:pPr algn="ctr"/>
              <a:r>
                <a:rPr lang="zh-CN" altLang="en-US" sz="2400" b="1" dirty="0">
                  <a:solidFill>
                    <a:schemeClr val="bg1"/>
                  </a:solidFill>
                  <a:cs typeface="+mn-ea"/>
                  <a:sym typeface="+mn-lt"/>
                </a:rPr>
                <a:t>学术快讯</a:t>
              </a:r>
            </a:p>
          </p:txBody>
        </p:sp>
      </p:grpSp>
      <p:pic>
        <p:nvPicPr>
          <p:cNvPr id="2" name="图片 1">
            <a:extLst>
              <a:ext uri="{FF2B5EF4-FFF2-40B4-BE49-F238E27FC236}">
                <a16:creationId xmlns:a16="http://schemas.microsoft.com/office/drawing/2014/main" id="{81EB71E6-4D79-435C-814B-D43DA0BF8A91}"/>
              </a:ext>
            </a:extLst>
          </p:cNvPr>
          <p:cNvPicPr>
            <a:picLocks noChangeAspect="1"/>
          </p:cNvPicPr>
          <p:nvPr/>
        </p:nvPicPr>
        <p:blipFill rotWithShape="1">
          <a:blip r:embed="rId3"/>
          <a:srcRect r="44999"/>
          <a:stretch/>
        </p:blipFill>
        <p:spPr>
          <a:xfrm>
            <a:off x="1907696" y="1420392"/>
            <a:ext cx="5598802" cy="5099732"/>
          </a:xfrm>
          <a:prstGeom prst="rect">
            <a:avLst/>
          </a:prstGeom>
        </p:spPr>
      </p:pic>
    </p:spTree>
    <p:extLst>
      <p:ext uri="{BB962C8B-B14F-4D97-AF65-F5344CB8AC3E}">
        <p14:creationId xmlns:p14="http://schemas.microsoft.com/office/powerpoint/2010/main" val="3251755081"/>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SCORM_RATE_SLIDES" val="0"/>
  <p:tag name="ISPRING_SCORM_RATE_QUIZZES" val="0"/>
  <p:tag name="ISPRING_SCORM_PASSING_SCORE" val="0.000000"/>
  <p:tag name="ISPRING_ULTRA_SCORM_COURSE_ID" val="A78CEC3E-BCFF-49ED-B9F8-C52885FA26DD"/>
  <p:tag name="ISPRING_SCORM_ENDPOINT" val="&lt;endpoint&gt;&lt;enable&gt;0&lt;/enable&gt;&lt;lrs&gt;http://&lt;/lrs&gt;&lt;auth&gt;0&lt;/auth&gt;&lt;login&gt;&lt;/login&gt;&lt;password&gt;&lt;/password&gt;&lt;key&gt;&lt;/key&gt;&lt;name&gt;&lt;/name&gt;&lt;email&gt;&lt;/email&gt;&lt;/endpoint&gt;&#10;"/>
  <p:tag name="ISPRINGONLINEFOLDERID" val="0"/>
  <p:tag name="ISPRINGONLINEFOLDERPATH" val="Content List"/>
  <p:tag name="ISPRINGCLOUDFOLDERID" val="0"/>
  <p:tag name="ISPRINGCLOUDFOLDERPATH" val="Repository"/>
  <p:tag name="ISPRING_OUTPUT_FOLDER" val="D:\ppt\第九批\494616"/>
  <p:tag name="ISPRING_FIRST_PUBLISH" val="1"/>
</p:tagLst>
</file>

<file path=ppt/theme/theme1.xml><?xml version="1.0" encoding="utf-8"?>
<a:theme xmlns:a="http://schemas.openxmlformats.org/drawingml/2006/main" name="第一PPT，www.1ppt.com">
  <a:themeElements>
    <a:clrScheme name="自定义 331">
      <a:dk1>
        <a:srgbClr val="000000"/>
      </a:dk1>
      <a:lt1>
        <a:srgbClr val="FFFFFF"/>
      </a:lt1>
      <a:dk2>
        <a:srgbClr val="778495"/>
      </a:dk2>
      <a:lt2>
        <a:srgbClr val="F0F0F0"/>
      </a:lt2>
      <a:accent1>
        <a:srgbClr val="37AB91"/>
      </a:accent1>
      <a:accent2>
        <a:srgbClr val="FF9409"/>
      </a:accent2>
      <a:accent3>
        <a:srgbClr val="37AB91"/>
      </a:accent3>
      <a:accent4>
        <a:srgbClr val="FF9409"/>
      </a:accent4>
      <a:accent5>
        <a:srgbClr val="37AB91"/>
      </a:accent5>
      <a:accent6>
        <a:srgbClr val="FF9409"/>
      </a:accent6>
      <a:hlink>
        <a:srgbClr val="37AB91"/>
      </a:hlink>
      <a:folHlink>
        <a:srgbClr val="BFBFBF"/>
      </a:folHlink>
    </a:clrScheme>
    <a:fontScheme name="witwv1jx">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包图主题2" id="{50CFA792-C506-47E4-B272-6A6183483AB3}" vid="{CC1AE437-2F7F-4319-9F22-408F5F8C346F}"/>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包图主题2</Template>
  <TotalTime>6268</TotalTime>
  <Words>919</Words>
  <Application>Microsoft Office PowerPoint</Application>
  <PresentationFormat>宽屏</PresentationFormat>
  <Paragraphs>158</Paragraphs>
  <Slides>38</Slides>
  <Notes>38</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38</vt:i4>
      </vt:variant>
    </vt:vector>
  </HeadingPairs>
  <TitlesOfParts>
    <vt:vector size="48" baseType="lpstr">
      <vt:lpstr>-apple-system</vt:lpstr>
      <vt:lpstr>宋体</vt:lpstr>
      <vt:lpstr>微软雅黑</vt:lpstr>
      <vt:lpstr>字魂59号-创粗黑</vt:lpstr>
      <vt:lpstr>Arial</vt:lpstr>
      <vt:lpstr>Calibri</vt:lpstr>
      <vt:lpstr>Cambria Math</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彩色斜线</dc:title>
  <dc:creator>第一PPT</dc:creator>
  <cp:keywords>www.1ppt.com</cp:keywords>
  <dc:description>www.1ppt.com</dc:description>
  <cp:lastModifiedBy>Lin J</cp:lastModifiedBy>
  <cp:revision>134</cp:revision>
  <dcterms:created xsi:type="dcterms:W3CDTF">2017-08-18T03:02:00Z</dcterms:created>
  <dcterms:modified xsi:type="dcterms:W3CDTF">2023-10-09T02:30:52Z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